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46" Target="slides/slide31.xml" Type="http://schemas.openxmlformats.org/officeDocument/2006/relationships/slide"/><Relationship Id="rId47" Target="slides/slide32.xml" Type="http://schemas.openxmlformats.org/officeDocument/2006/relationships/slide"/><Relationship Id="rId48" Target="slides/slide33.xml" Type="http://schemas.openxmlformats.org/officeDocument/2006/relationships/slide"/><Relationship Id="rId49" Target="slides/slide34.xml" Type="http://schemas.openxmlformats.org/officeDocument/2006/relationships/slide"/><Relationship Id="rId5" Target="tableStyles.xml" Type="http://schemas.openxmlformats.org/officeDocument/2006/relationships/tableStyles"/><Relationship Id="rId50" Target="slides/slide35.xml" Type="http://schemas.openxmlformats.org/officeDocument/2006/relationships/slide"/><Relationship Id="rId51" Target="slides/slide36.xml" Type="http://schemas.openxmlformats.org/officeDocument/2006/relationships/slide"/><Relationship Id="rId52" Target="slides/slide37.xml" Type="http://schemas.openxmlformats.org/officeDocument/2006/relationships/slide"/><Relationship Id="rId53" Target="slides/slide38.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https://youtu.be/ONM4JupBz_E"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https://youtu.be/tzaACZFBjZw"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https://www.aljazeera.com/news/2022/6/27/g7-pledges-600bn-infrastructure-plan-to-counter-china"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https://youtu.be/d4Dj0qdWLnk" TargetMode="External" Type="http://schemas.openxmlformats.org/officeDocument/2006/relationships/hyperlink"/></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61.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64.png" Type="http://schemas.openxmlformats.org/officeDocument/2006/relationships/image"/><Relationship Id="rId5" Target="../media/image65.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png" Type="http://schemas.openxmlformats.org/officeDocument/2006/relationships/image"/><Relationship Id="rId3" Target="../media/image73.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 Id="rId3" Target="../media/image78.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png" Type="http://schemas.openxmlformats.org/officeDocument/2006/relationships/image"/><Relationship Id="rId3" Target="../media/image8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20569" y="5772419"/>
            <a:ext cx="4446862" cy="4514581"/>
          </a:xfrm>
          <a:prstGeom prst="rect">
            <a:avLst/>
          </a:prstGeom>
        </p:spPr>
      </p:pic>
      <p:grpSp>
        <p:nvGrpSpPr>
          <p:cNvPr name="Group 3" id="3"/>
          <p:cNvGrpSpPr/>
          <p:nvPr/>
        </p:nvGrpSpPr>
        <p:grpSpPr>
          <a:xfrm rot="0">
            <a:off x="1692963" y="847724"/>
            <a:ext cx="14902073" cy="3139658"/>
            <a:chOff x="0" y="0"/>
            <a:chExt cx="19869431" cy="4186210"/>
          </a:xfrm>
        </p:grpSpPr>
        <p:sp>
          <p:nvSpPr>
            <p:cNvPr name="TextBox 4" id="4"/>
            <p:cNvSpPr txBox="true"/>
            <p:nvPr/>
          </p:nvSpPr>
          <p:spPr>
            <a:xfrm rot="0">
              <a:off x="0" y="-152400"/>
              <a:ext cx="19869431" cy="3654211"/>
            </a:xfrm>
            <a:prstGeom prst="rect">
              <a:avLst/>
            </a:prstGeom>
          </p:spPr>
          <p:txBody>
            <a:bodyPr anchor="t" rtlCol="false" tIns="0" lIns="0" bIns="0" rIns="0">
              <a:spAutoFit/>
            </a:bodyPr>
            <a:lstStyle/>
            <a:p>
              <a:pPr algn="ctr">
                <a:lnSpc>
                  <a:spcPts val="11120"/>
                </a:lnSpc>
              </a:pPr>
              <a:r>
                <a:rPr lang="en-US" sz="8000" spc="-400">
                  <a:solidFill>
                    <a:srgbClr val="000000"/>
                  </a:solidFill>
                  <a:latin typeface="League Spartan"/>
                </a:rPr>
                <a:t>Barriers To Economic Growth and/or Development</a:t>
              </a:r>
            </a:p>
          </p:txBody>
        </p:sp>
        <p:sp>
          <p:nvSpPr>
            <p:cNvPr name="TextBox 5" id="5"/>
            <p:cNvSpPr txBox="true"/>
            <p:nvPr/>
          </p:nvSpPr>
          <p:spPr>
            <a:xfrm rot="0">
              <a:off x="0" y="3698530"/>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777400"/>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4.9</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423226"/>
            <a:ext cx="16514951" cy="1661541"/>
          </a:xfrm>
          <a:prstGeom prst="rect">
            <a:avLst/>
          </a:prstGeom>
        </p:spPr>
        <p:txBody>
          <a:bodyPr anchor="t" rtlCol="false" tIns="0" lIns="0" bIns="0" rIns="0">
            <a:spAutoFit/>
          </a:bodyPr>
          <a:lstStyle/>
          <a:p>
            <a:pPr>
              <a:lnSpc>
                <a:spcPts val="4599"/>
              </a:lnSpc>
            </a:pPr>
            <a:r>
              <a:rPr lang="en-US" sz="3150">
                <a:solidFill>
                  <a:srgbClr val="000000"/>
                </a:solidFill>
                <a:latin typeface="Telegraf Bold"/>
              </a:rPr>
              <a:t>Primary Sector - </a:t>
            </a:r>
            <a:r>
              <a:rPr lang="en-US" sz="3150">
                <a:solidFill>
                  <a:srgbClr val="000000"/>
                </a:solidFill>
                <a:latin typeface="Telegraf"/>
              </a:rPr>
              <a:t>Anything derived from the factor of production land. Includes agricultural products, metals and minerals.</a:t>
            </a:r>
          </a:p>
          <a:p>
            <a:pPr>
              <a:lnSpc>
                <a:spcPts val="3825"/>
              </a:lnSpc>
            </a:pPr>
          </a:p>
        </p:txBody>
      </p:sp>
      <p:sp>
        <p:nvSpPr>
          <p:cNvPr name="TextBox 3" id="3"/>
          <p:cNvSpPr txBox="true"/>
          <p:nvPr/>
        </p:nvSpPr>
        <p:spPr>
          <a:xfrm rot="0">
            <a:off x="886524" y="2755463"/>
            <a:ext cx="14679338" cy="5033645"/>
          </a:xfrm>
          <a:prstGeom prst="rect">
            <a:avLst/>
          </a:prstGeom>
        </p:spPr>
        <p:txBody>
          <a:bodyPr anchor="t" rtlCol="false" tIns="0" lIns="0" bIns="0" rIns="0">
            <a:spAutoFit/>
          </a:bodyPr>
          <a:lstStyle/>
          <a:p>
            <a:pPr>
              <a:lnSpc>
                <a:spcPts val="4161"/>
              </a:lnSpc>
            </a:pPr>
            <a:r>
              <a:rPr lang="en-US" sz="2850">
                <a:solidFill>
                  <a:srgbClr val="000000"/>
                </a:solidFill>
                <a:latin typeface="Telegraf"/>
              </a:rPr>
              <a:t>Typically, developing countries rely heavily on the primary sector while developed countries focus more on manufacturing or services. </a:t>
            </a:r>
          </a:p>
          <a:p>
            <a:pPr>
              <a:lnSpc>
                <a:spcPts val="4161"/>
              </a:lnSpc>
            </a:pPr>
          </a:p>
          <a:p>
            <a:pPr>
              <a:lnSpc>
                <a:spcPts val="4161"/>
              </a:lnSpc>
            </a:pPr>
            <a:r>
              <a:rPr lang="en-US" sz="2850">
                <a:solidFill>
                  <a:srgbClr val="000000"/>
                </a:solidFill>
                <a:latin typeface="Telegraf"/>
              </a:rPr>
              <a:t>Issues with dependence on the primary sector:</a:t>
            </a:r>
          </a:p>
          <a:p>
            <a:pPr marL="572138" indent="-286069" lvl="1">
              <a:lnSpc>
                <a:spcPts val="3869"/>
              </a:lnSpc>
              <a:buFont typeface="Arial"/>
              <a:buChar char="•"/>
            </a:pPr>
            <a:r>
              <a:rPr lang="en-US" sz="2650">
                <a:solidFill>
                  <a:srgbClr val="000000"/>
                </a:solidFill>
                <a:latin typeface="Telegraf"/>
              </a:rPr>
              <a:t>Reliance on imports of manufactured goods and services</a:t>
            </a:r>
          </a:p>
          <a:p>
            <a:pPr marL="572138" indent="-286069" lvl="1">
              <a:lnSpc>
                <a:spcPts val="3869"/>
              </a:lnSpc>
              <a:buFont typeface="Arial"/>
              <a:buChar char="•"/>
            </a:pPr>
            <a:r>
              <a:rPr lang="en-US" sz="2650">
                <a:solidFill>
                  <a:srgbClr val="000000"/>
                </a:solidFill>
                <a:latin typeface="Telegraf"/>
              </a:rPr>
              <a:t>Instability. Unpredictable changes in prices and yields (crops/mine).</a:t>
            </a:r>
          </a:p>
          <a:p>
            <a:pPr marL="572138" indent="-286069" lvl="1">
              <a:lnSpc>
                <a:spcPts val="3869"/>
              </a:lnSpc>
              <a:buFont typeface="Arial"/>
              <a:buChar char="•"/>
            </a:pPr>
            <a:r>
              <a:rPr lang="en-US" sz="2650">
                <a:solidFill>
                  <a:srgbClr val="000000"/>
                </a:solidFill>
                <a:latin typeface="Telegraf"/>
              </a:rPr>
              <a:t>Exchange Rate issues - high demand for raw materials leads to an exchange rate increase lowering export competitiveness in other sectors. </a:t>
            </a:r>
          </a:p>
          <a:p>
            <a:pPr marL="572138" indent="-286069" lvl="1">
              <a:lnSpc>
                <a:spcPts val="3869"/>
              </a:lnSpc>
              <a:buFont typeface="Arial"/>
              <a:buChar char="•"/>
            </a:pPr>
            <a:r>
              <a:rPr lang="en-US" sz="2650">
                <a:solidFill>
                  <a:srgbClr val="000000"/>
                </a:solidFill>
                <a:latin typeface="Telegraf"/>
              </a:rPr>
              <a:t>Political and Civil unrest. Land and natural resources are so valuable here, there is frequently conflict.</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3468322" y="6172200"/>
            <a:ext cx="4819678" cy="4114800"/>
          </a:xfrm>
          <a:prstGeom prst="rect">
            <a:avLst/>
          </a:prstGeom>
        </p:spPr>
      </p:pic>
      <p:sp>
        <p:nvSpPr>
          <p:cNvPr name="TextBox 5" id="5"/>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Dependence on the Primary Sector</a:t>
            </a:r>
          </a:p>
        </p:txBody>
      </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4200716"/>
            <a:ext cx="4114800" cy="4114800"/>
          </a:xfrm>
          <a:prstGeom prst="rect">
            <a:avLst/>
          </a:prstGeom>
        </p:spPr>
      </p:pic>
      <p:sp>
        <p:nvSpPr>
          <p:cNvPr name="TextBox 3" id="3"/>
          <p:cNvSpPr txBox="true"/>
          <p:nvPr/>
        </p:nvSpPr>
        <p:spPr>
          <a:xfrm rot="0">
            <a:off x="903063" y="1423226"/>
            <a:ext cx="16514951" cy="2777490"/>
          </a:xfrm>
          <a:prstGeom prst="rect">
            <a:avLst/>
          </a:prstGeom>
        </p:spPr>
        <p:txBody>
          <a:bodyPr anchor="t" rtlCol="false" tIns="0" lIns="0" bIns="0" rIns="0">
            <a:spAutoFit/>
          </a:bodyPr>
          <a:lstStyle/>
          <a:p>
            <a:pPr>
              <a:lnSpc>
                <a:spcPts val="4379"/>
              </a:lnSpc>
            </a:pPr>
            <a:r>
              <a:rPr lang="en-US" sz="2999">
                <a:solidFill>
                  <a:srgbClr val="000000"/>
                </a:solidFill>
                <a:latin typeface="Telegraf"/>
              </a:rPr>
              <a:t>Trade is very important for a country's economic growth and development. Access to global trade markets is uneven or restricted by protectionist policies for a significant portion of low-income countries. Typically, protectionist policies placed on developing countries are highly effective as easily substitutes are available from other countries due to low technology and capital.</a:t>
            </a:r>
          </a:p>
        </p:txBody>
      </p:sp>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Lack of Access to International Markets</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1028700" y="8579058"/>
            <a:ext cx="16514951" cy="1438148"/>
          </a:xfrm>
          <a:prstGeom prst="rect">
            <a:avLst/>
          </a:prstGeom>
        </p:spPr>
        <p:txBody>
          <a:bodyPr anchor="t" rtlCol="false" tIns="0" lIns="0" bIns="0" rIns="0">
            <a:spAutoFit/>
          </a:bodyPr>
          <a:lstStyle/>
          <a:p>
            <a:pPr>
              <a:lnSpc>
                <a:spcPts val="3795"/>
              </a:lnSpc>
            </a:pPr>
            <a:r>
              <a:rPr lang="en-US" sz="2599" u="sng">
                <a:solidFill>
                  <a:srgbClr val="000000"/>
                </a:solidFill>
                <a:latin typeface="Telegraf"/>
              </a:rPr>
              <a:t>IMPORTANT:</a:t>
            </a:r>
            <a:r>
              <a:rPr lang="en-US" sz="2599">
                <a:solidFill>
                  <a:srgbClr val="000000"/>
                </a:solidFill>
                <a:latin typeface="Telegraf"/>
              </a:rPr>
              <a:t> It's important to note that some protectionist policies such as tariffs may be defensive and enacted by the lower-income country in order to protect infant industries to increase domestic competition.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469565" y="6105000"/>
            <a:ext cx="5818435" cy="4182000"/>
          </a:xfrm>
          <a:prstGeom prst="rect">
            <a:avLst/>
          </a:prstGeom>
        </p:spPr>
      </p:pic>
      <p:sp>
        <p:nvSpPr>
          <p:cNvPr name="TextBox 3" id="3"/>
          <p:cNvSpPr txBox="true"/>
          <p:nvPr/>
        </p:nvSpPr>
        <p:spPr>
          <a:xfrm rot="0">
            <a:off x="903063" y="1432751"/>
            <a:ext cx="16514951" cy="15553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Formal vs Informal Sector</a:t>
            </a:r>
          </a:p>
          <a:p>
            <a:pPr algn="ctr">
              <a:lnSpc>
                <a:spcPts val="4087"/>
              </a:lnSpc>
            </a:pPr>
            <a:r>
              <a:rPr lang="en-US" sz="2799">
                <a:solidFill>
                  <a:srgbClr val="000000"/>
                </a:solidFill>
                <a:latin typeface="Telegraf"/>
              </a:rPr>
              <a:t>Formal economic activity is registered, taxed, and legally regulated while informal activity is hidden, unrecorded, and unregulated. </a:t>
            </a:r>
          </a:p>
        </p:txBody>
      </p:sp>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Informal Economy</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886524" y="3409438"/>
            <a:ext cx="16514951" cy="2069719"/>
          </a:xfrm>
          <a:prstGeom prst="rect">
            <a:avLst/>
          </a:prstGeom>
        </p:spPr>
        <p:txBody>
          <a:bodyPr anchor="t" rtlCol="false" tIns="0" lIns="0" bIns="0" rIns="0">
            <a:spAutoFit/>
          </a:bodyPr>
          <a:lstStyle/>
          <a:p>
            <a:pPr>
              <a:lnSpc>
                <a:spcPts val="4087"/>
              </a:lnSpc>
            </a:pPr>
            <a:r>
              <a:rPr lang="en-US" sz="2799">
                <a:solidFill>
                  <a:srgbClr val="000000"/>
                </a:solidFill>
                <a:latin typeface="Telegraf"/>
              </a:rPr>
              <a:t>Low-Income countries typically don't have the institutional framework to track trade as they lack established tax systems or record keeping. Citizens in low-income countries also typically grow, consume, and sell food, clothing, and shelter for their families, friends, and members of their local community. </a:t>
            </a:r>
          </a:p>
        </p:txBody>
      </p:sp>
      <p:sp>
        <p:nvSpPr>
          <p:cNvPr name="TextBox 7" id="7"/>
          <p:cNvSpPr txBox="true"/>
          <p:nvPr/>
        </p:nvSpPr>
        <p:spPr>
          <a:xfrm rot="0">
            <a:off x="414745" y="6384853"/>
            <a:ext cx="11655543" cy="3517519"/>
          </a:xfrm>
          <a:prstGeom prst="rect">
            <a:avLst/>
          </a:prstGeom>
        </p:spPr>
        <p:txBody>
          <a:bodyPr anchor="t" rtlCol="false" tIns="0" lIns="0" bIns="0" rIns="0">
            <a:spAutoFit/>
          </a:bodyPr>
          <a:lstStyle/>
          <a:p>
            <a:pPr algn="ctr">
              <a:lnSpc>
                <a:spcPts val="4233"/>
              </a:lnSpc>
            </a:pPr>
            <a:r>
              <a:rPr lang="en-US" sz="2899">
                <a:solidFill>
                  <a:srgbClr val="000000"/>
                </a:solidFill>
                <a:latin typeface="Telegraf Bold"/>
              </a:rPr>
              <a:t>Why is an informal economy a problem for development?</a:t>
            </a:r>
          </a:p>
          <a:p>
            <a:pPr marL="582930" indent="-291465" lvl="1">
              <a:lnSpc>
                <a:spcPts val="3942"/>
              </a:lnSpc>
              <a:buFont typeface="Arial"/>
              <a:buChar char="•"/>
            </a:pPr>
            <a:r>
              <a:rPr lang="en-US" sz="2700">
                <a:solidFill>
                  <a:srgbClr val="000000"/>
                </a:solidFill>
                <a:latin typeface="Telegraf"/>
              </a:rPr>
              <a:t>Lower Incomes</a:t>
            </a:r>
          </a:p>
          <a:p>
            <a:pPr marL="582930" indent="-291465" lvl="1">
              <a:lnSpc>
                <a:spcPts val="3942"/>
              </a:lnSpc>
              <a:buFont typeface="Arial"/>
              <a:buChar char="•"/>
            </a:pPr>
            <a:r>
              <a:rPr lang="en-US" sz="2700">
                <a:solidFill>
                  <a:srgbClr val="000000"/>
                </a:solidFill>
                <a:latin typeface="Telegraf"/>
              </a:rPr>
              <a:t>Lack of safety net for entrepreneurs or workers as they are not registered (no unemployment benefits)</a:t>
            </a:r>
          </a:p>
          <a:p>
            <a:pPr marL="582930" indent="-291465" lvl="1">
              <a:lnSpc>
                <a:spcPts val="3942"/>
              </a:lnSpc>
              <a:buFont typeface="Arial"/>
              <a:buChar char="•"/>
            </a:pPr>
            <a:r>
              <a:rPr lang="en-US" sz="2700">
                <a:solidFill>
                  <a:srgbClr val="000000"/>
                </a:solidFill>
                <a:latin typeface="Telegraf"/>
              </a:rPr>
              <a:t>Lack of government revenue leading to less money for publicly private goods (education, healthcare, etc.)</a:t>
            </a:r>
          </a:p>
          <a:p>
            <a:pPr marL="582930" indent="-291465" lvl="1">
              <a:lnSpc>
                <a:spcPts val="3942"/>
              </a:lnSpc>
              <a:buFont typeface="Arial"/>
              <a:buChar char="•"/>
            </a:pPr>
            <a:r>
              <a:rPr lang="en-US" sz="2700">
                <a:solidFill>
                  <a:srgbClr val="000000"/>
                </a:solidFill>
                <a:latin typeface="Telegraf"/>
              </a:rPr>
              <a:t>Potentially illegal economic activity resulting in human rights issues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ONM4JupBz_E"/>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749426"/>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Robert Neuwirth: The power of the informal economy</a:t>
            </a:r>
          </a:p>
          <a:p>
            <a:pPr algn="ctr">
              <a:lnSpc>
                <a:spcPts val="2799"/>
              </a:lnSpc>
            </a:pPr>
          </a:p>
          <a:p>
            <a:pPr algn="ctr">
              <a:lnSpc>
                <a:spcPts val="2799"/>
              </a:lnSpc>
            </a:pPr>
          </a:p>
          <a:p>
            <a:pPr algn="ctr">
              <a:lnSpc>
                <a:spcPts val="2799"/>
              </a:lnSpc>
            </a:pPr>
            <a:r>
              <a:rPr lang="en-US" sz="1999">
                <a:solidFill>
                  <a:srgbClr val="000000"/>
                </a:solidFill>
                <a:latin typeface="Arimo"/>
              </a:rPr>
              <a:t>TED</a:t>
            </a:r>
          </a:p>
        </p:txBody>
      </p:sp>
      <p:grpSp>
        <p:nvGrpSpPr>
          <p:cNvPr name="Group 5" id="5"/>
          <p:cNvGrpSpPr/>
          <p:nvPr/>
        </p:nvGrpSpPr>
        <p:grpSpPr>
          <a:xfrm rot="0">
            <a:off x="909878" y="1044038"/>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The Power of the Informal Economy</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82859" y="3109024"/>
            <a:ext cx="17722281" cy="4171442"/>
          </a:xfrm>
          <a:prstGeom prst="rect">
            <a:avLst/>
          </a:prstGeom>
        </p:spPr>
        <p:txBody>
          <a:bodyPr anchor="t" rtlCol="false" tIns="0" lIns="0" bIns="0" rIns="0">
            <a:spAutoFit/>
          </a:bodyPr>
          <a:lstStyle/>
          <a:p>
            <a:pPr algn="ctr">
              <a:lnSpc>
                <a:spcPts val="4379"/>
              </a:lnSpc>
            </a:pPr>
            <a:r>
              <a:rPr lang="en-US" sz="2999">
                <a:solidFill>
                  <a:srgbClr val="000000"/>
                </a:solidFill>
                <a:latin typeface="Telegraf Bold"/>
              </a:rPr>
              <a:t>Why is capital flight a problem for development?</a:t>
            </a:r>
          </a:p>
          <a:p>
            <a:pPr marL="604519" indent="-302260" lvl="1">
              <a:lnSpc>
                <a:spcPts val="4087"/>
              </a:lnSpc>
              <a:buFont typeface="Arial"/>
              <a:buChar char="•"/>
            </a:pPr>
            <a:r>
              <a:rPr lang="en-US" sz="2799">
                <a:solidFill>
                  <a:srgbClr val="000000"/>
                </a:solidFill>
                <a:latin typeface="Telegraf"/>
              </a:rPr>
              <a:t>Interest Rates will rise in hopes of keeping money in the economy. However, this also discourages business and consumer loans. </a:t>
            </a:r>
          </a:p>
          <a:p>
            <a:pPr marL="604519" indent="-302260" lvl="1">
              <a:lnSpc>
                <a:spcPts val="4087"/>
              </a:lnSpc>
              <a:buFont typeface="Arial"/>
              <a:buChar char="•"/>
            </a:pPr>
            <a:r>
              <a:rPr lang="en-US" sz="2799">
                <a:solidFill>
                  <a:srgbClr val="000000"/>
                </a:solidFill>
                <a:latin typeface="Telegraf"/>
              </a:rPr>
              <a:t>The government may enact control over funds leaving the country. While this keeps funds in the country, it serves as a deterrent for foreign investors as they may not be able to remove funds. </a:t>
            </a:r>
          </a:p>
          <a:p>
            <a:pPr marL="604519" indent="-302260" lvl="1">
              <a:lnSpc>
                <a:spcPts val="4087"/>
              </a:lnSpc>
              <a:buFont typeface="Arial"/>
              <a:buChar char="•"/>
            </a:pPr>
            <a:r>
              <a:rPr lang="en-US" sz="2799">
                <a:solidFill>
                  <a:srgbClr val="000000"/>
                </a:solidFill>
                <a:latin typeface="Telegraf"/>
              </a:rPr>
              <a:t>Demand-Side policies have less of an impact. </a:t>
            </a:r>
          </a:p>
          <a:p>
            <a:pPr marL="604519" indent="-302260" lvl="1">
              <a:lnSpc>
                <a:spcPts val="4087"/>
              </a:lnSpc>
              <a:buFont typeface="Arial"/>
              <a:buChar char="•"/>
            </a:pPr>
            <a:r>
              <a:rPr lang="en-US" sz="2799">
                <a:solidFill>
                  <a:srgbClr val="000000"/>
                </a:solidFill>
                <a:latin typeface="Telegraf"/>
              </a:rPr>
              <a:t>Lower domestic investment.</a:t>
            </a:r>
          </a:p>
          <a:p>
            <a:pPr marL="604519" indent="-302260" lvl="1">
              <a:lnSpc>
                <a:spcPts val="4087"/>
              </a:lnSpc>
              <a:buFont typeface="Arial"/>
              <a:buChar char="•"/>
            </a:pPr>
            <a:r>
              <a:rPr lang="en-US" sz="2799">
                <a:solidFill>
                  <a:srgbClr val="000000"/>
                </a:solidFill>
                <a:latin typeface="Telegraf"/>
              </a:rPr>
              <a:t>In the long-run, capital flight is typically associated with large foreign debt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476453" y="6648597"/>
            <a:ext cx="4284004" cy="3459333"/>
          </a:xfrm>
          <a:prstGeom prst="rect">
            <a:avLst/>
          </a:prstGeom>
        </p:spPr>
      </p:pic>
      <p:sp>
        <p:nvSpPr>
          <p:cNvPr name="TextBox 4" id="4"/>
          <p:cNvSpPr txBox="true"/>
          <p:nvPr/>
        </p:nvSpPr>
        <p:spPr>
          <a:xfrm rot="0">
            <a:off x="903063" y="1432751"/>
            <a:ext cx="16514951" cy="15553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Capital Flight - </a:t>
            </a:r>
            <a:r>
              <a:rPr lang="en-US" sz="2799">
                <a:solidFill>
                  <a:srgbClr val="000000"/>
                </a:solidFill>
                <a:latin typeface="Telegraf"/>
              </a:rPr>
              <a:t>An outflow of money from an economy. Typically these are due to negative political, social, or economic changes. It should be noted that countries normally have some outflow of funds but Capital Flight refers to a high degree of outflow. </a:t>
            </a:r>
          </a:p>
        </p:txBody>
      </p:sp>
      <p:sp>
        <p:nvSpPr>
          <p:cNvPr name="TextBox 5" id="5"/>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Capital Flight </a:t>
            </a:r>
          </a:p>
        </p:txBody>
      </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tzaACZFBjZw"/>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749426"/>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China’s capital flight explained | FT World</a:t>
            </a:r>
          </a:p>
          <a:p>
            <a:pPr algn="ctr">
              <a:lnSpc>
                <a:spcPts val="2799"/>
              </a:lnSpc>
            </a:pPr>
          </a:p>
          <a:p>
            <a:pPr algn="ctr">
              <a:lnSpc>
                <a:spcPts val="2799"/>
              </a:lnSpc>
            </a:pPr>
          </a:p>
          <a:p>
            <a:pPr algn="ctr">
              <a:lnSpc>
                <a:spcPts val="2799"/>
              </a:lnSpc>
            </a:pPr>
          </a:p>
          <a:p>
            <a:pPr algn="ctr">
              <a:lnSpc>
                <a:spcPts val="2799"/>
              </a:lnSpc>
            </a:pPr>
            <a:r>
              <a:rPr lang="en-US" sz="1999">
                <a:solidFill>
                  <a:srgbClr val="000000"/>
                </a:solidFill>
                <a:latin typeface="Arimo"/>
              </a:rPr>
              <a:t>Financial Times</a:t>
            </a:r>
          </a:p>
        </p:txBody>
      </p:sp>
      <p:grpSp>
        <p:nvGrpSpPr>
          <p:cNvPr name="Group 5" id="5"/>
          <p:cNvGrpSpPr/>
          <p:nvPr/>
        </p:nvGrpSpPr>
        <p:grpSpPr>
          <a:xfrm rot="0">
            <a:off x="909878" y="1044038"/>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Capital Flight in 90 Seconds</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545921" y="349775"/>
            <a:ext cx="3221201" cy="3834763"/>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Indebtedness</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2162382"/>
            <a:ext cx="17722281" cy="3387471"/>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Why do countries take on debt?</a:t>
            </a:r>
          </a:p>
          <a:p>
            <a:pPr marL="561341" indent="-280670" lvl="1">
              <a:lnSpc>
                <a:spcPts val="3796"/>
              </a:lnSpc>
              <a:buFont typeface="Arial"/>
              <a:buChar char="•"/>
            </a:pPr>
            <a:r>
              <a:rPr lang="en-US" sz="2600">
                <a:solidFill>
                  <a:srgbClr val="000000"/>
                </a:solidFill>
                <a:latin typeface="Telegraf"/>
              </a:rPr>
              <a:t>To service debts already owed. (Pay the principle on the loan)</a:t>
            </a:r>
          </a:p>
          <a:p>
            <a:pPr marL="561341" indent="-280670" lvl="1">
              <a:lnSpc>
                <a:spcPts val="3796"/>
              </a:lnSpc>
              <a:buFont typeface="Arial"/>
              <a:buChar char="•"/>
            </a:pPr>
            <a:r>
              <a:rPr lang="en-US" sz="2600">
                <a:solidFill>
                  <a:srgbClr val="000000"/>
                </a:solidFill>
                <a:latin typeface="Telegraf"/>
              </a:rPr>
              <a:t>Finance current expenditures</a:t>
            </a:r>
          </a:p>
          <a:p>
            <a:pPr marL="561341" indent="-280670" lvl="1">
              <a:lnSpc>
                <a:spcPts val="3796"/>
              </a:lnSpc>
              <a:buFont typeface="Arial"/>
              <a:buChar char="•"/>
            </a:pPr>
            <a:r>
              <a:rPr lang="en-US" sz="2600">
                <a:solidFill>
                  <a:srgbClr val="000000"/>
                </a:solidFill>
                <a:latin typeface="Telegraf"/>
              </a:rPr>
              <a:t>Finance long-term goals such as infrastructure, healthcare, industrial projects, etc. </a:t>
            </a:r>
          </a:p>
          <a:p>
            <a:pPr>
              <a:lnSpc>
                <a:spcPts val="3796"/>
              </a:lnSpc>
            </a:pPr>
          </a:p>
          <a:p>
            <a:pPr>
              <a:lnSpc>
                <a:spcPts val="3796"/>
              </a:lnSpc>
            </a:pPr>
            <a:r>
              <a:rPr lang="en-US" sz="2600">
                <a:solidFill>
                  <a:srgbClr val="000000"/>
                </a:solidFill>
                <a:latin typeface="Telegraf"/>
              </a:rPr>
              <a:t>The first two reasons are considered to be inappropriate as they further the amount of indebtedness and are considered to be unsustainable. The third example can be appropriate if funds are allocated effectively.  </a:t>
            </a:r>
          </a:p>
        </p:txBody>
      </p:sp>
      <p:sp>
        <p:nvSpPr>
          <p:cNvPr name="TextBox 6" id="6"/>
          <p:cNvSpPr txBox="true"/>
          <p:nvPr/>
        </p:nvSpPr>
        <p:spPr>
          <a:xfrm rot="0">
            <a:off x="282859" y="6937994"/>
            <a:ext cx="17722281" cy="15553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Debt from loans has increased dramatically in middle-low-income countries. While these loans can be beneficial for development and economic growth, they often come with strings attached as the developed lending countries promote their own agendas focused on international trade.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aljazeera.com/news/2022/6/27/g7-pledges-600bn-infrastructure-plan-to-counter-china"/>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2381250"/>
            <a:ext cx="7315200" cy="1545336"/>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3145817" y="5067300"/>
            <a:ext cx="11877543" cy="3472180"/>
          </a:xfrm>
          <a:prstGeom prst="rect">
            <a:avLst/>
          </a:prstGeom>
        </p:spPr>
        <p:txBody>
          <a:bodyPr anchor="t" rtlCol="false" tIns="0" lIns="0" bIns="0" rIns="0">
            <a:spAutoFit/>
          </a:bodyPr>
          <a:lstStyle/>
          <a:p>
            <a:pPr algn="ctr">
              <a:lnSpc>
                <a:spcPts val="3919"/>
              </a:lnSpc>
            </a:pPr>
            <a:r>
              <a:rPr lang="en-US" sz="2799">
                <a:solidFill>
                  <a:srgbClr val="000000"/>
                </a:solidFill>
                <a:latin typeface="Arimo"/>
              </a:rPr>
              <a:t>Start with a 6-minute silent reading time. </a:t>
            </a:r>
          </a:p>
          <a:p>
            <a:pPr algn="ctr">
              <a:lnSpc>
                <a:spcPts val="3919"/>
              </a:lnSpc>
            </a:pPr>
          </a:p>
          <a:p>
            <a:pPr algn="ctr">
              <a:lnSpc>
                <a:spcPts val="3919"/>
              </a:lnSpc>
            </a:pPr>
            <a:r>
              <a:rPr lang="en-US" sz="2799">
                <a:solidFill>
                  <a:srgbClr val="000000"/>
                </a:solidFill>
                <a:latin typeface="Arimo"/>
              </a:rPr>
              <a:t>Read the article and discuss the following topics with a partner</a:t>
            </a:r>
          </a:p>
          <a:p>
            <a:pPr marL="604519" indent="-302260" lvl="1">
              <a:lnSpc>
                <a:spcPts val="3919"/>
              </a:lnSpc>
              <a:buFont typeface="Arial"/>
              <a:buChar char="•"/>
            </a:pPr>
            <a:r>
              <a:rPr lang="en-US" sz="2799">
                <a:solidFill>
                  <a:srgbClr val="000000"/>
                </a:solidFill>
                <a:latin typeface="Arimo"/>
              </a:rPr>
              <a:t>What is the article discussing?</a:t>
            </a:r>
          </a:p>
          <a:p>
            <a:pPr marL="604519" indent="-302260" lvl="1">
              <a:lnSpc>
                <a:spcPts val="3919"/>
              </a:lnSpc>
              <a:buFont typeface="Arial"/>
              <a:buChar char="•"/>
            </a:pPr>
            <a:r>
              <a:rPr lang="en-US" sz="2799">
                <a:solidFill>
                  <a:srgbClr val="000000"/>
                </a:solidFill>
                <a:latin typeface="Arimo"/>
              </a:rPr>
              <a:t>Why is China investing in Africa?</a:t>
            </a:r>
          </a:p>
          <a:p>
            <a:pPr marL="604519" indent="-302260" lvl="1">
              <a:lnSpc>
                <a:spcPts val="3919"/>
              </a:lnSpc>
              <a:buFont typeface="Arial"/>
              <a:buChar char="•"/>
            </a:pPr>
            <a:r>
              <a:rPr lang="en-US" sz="2799">
                <a:solidFill>
                  <a:srgbClr val="000000"/>
                </a:solidFill>
                <a:latin typeface="Arimo"/>
              </a:rPr>
              <a:t>What is the purpose of lending the money to Africa stated in the article?</a:t>
            </a:r>
          </a:p>
          <a:p>
            <a:pPr algn="ctr">
              <a:lnSpc>
                <a:spcPts val="3919"/>
              </a:lnSpc>
            </a:pPr>
          </a:p>
        </p:txBody>
      </p:sp>
      <p:grpSp>
        <p:nvGrpSpPr>
          <p:cNvPr name="Group 5" id="5"/>
          <p:cNvGrpSpPr/>
          <p:nvPr/>
        </p:nvGrpSpPr>
        <p:grpSpPr>
          <a:xfrm rot="0">
            <a:off x="909878" y="772576"/>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G7 Article</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20876" y="5682686"/>
            <a:ext cx="4446248"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Geographic Barriers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84363" y="5500116"/>
            <a:ext cx="7315200" cy="375818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0144287" y="5500116"/>
            <a:ext cx="7315200" cy="3758184"/>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Landlocked Countries</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282859" y="2162382"/>
            <a:ext cx="17722281" cy="10410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a:rPr>
              <a:t>Landlocked countries don't have direct access to the sea. This typically prevents easy economic integration as all imports/exports by sea must enter/exit through at least one other country.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9289" y="3023857"/>
            <a:ext cx="16349422" cy="370522"/>
          </a:xfrm>
          <a:prstGeom prst="rect">
            <a:avLst/>
          </a:prstGeom>
        </p:spPr>
        <p:txBody>
          <a:bodyPr anchor="t" rtlCol="false" tIns="0" lIns="0" bIns="0" rIns="0">
            <a:spAutoFit/>
          </a:bodyPr>
          <a:lstStyle/>
          <a:p>
            <a:pPr algn="l">
              <a:lnSpc>
                <a:spcPts val="302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64687" y="1336979"/>
            <a:ext cx="5758626" cy="4114800"/>
          </a:xfrm>
          <a:prstGeom prst="rect">
            <a:avLst/>
          </a:prstGeom>
        </p:spPr>
      </p:pic>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5" id="5"/>
          <p:cNvGrpSpPr/>
          <p:nvPr/>
        </p:nvGrpSpPr>
        <p:grpSpPr>
          <a:xfrm rot="0">
            <a:off x="909878" y="6399483"/>
            <a:ext cx="16349422" cy="1764249"/>
            <a:chOff x="0" y="0"/>
            <a:chExt cx="21799229" cy="2352332"/>
          </a:xfrm>
        </p:grpSpPr>
        <p:sp>
          <p:nvSpPr>
            <p:cNvPr name="TextBox 6" id="6"/>
            <p:cNvSpPr txBox="true"/>
            <p:nvPr/>
          </p:nvSpPr>
          <p:spPr>
            <a:xfrm rot="0">
              <a:off x="0" y="114300"/>
              <a:ext cx="21799229" cy="1553633"/>
            </a:xfrm>
            <a:prstGeom prst="rect">
              <a:avLst/>
            </a:prstGeom>
          </p:spPr>
          <p:txBody>
            <a:bodyPr anchor="t" rtlCol="false" tIns="0" lIns="0" bIns="0" rIns="0">
              <a:spAutoFit/>
            </a:bodyPr>
            <a:lstStyle/>
            <a:p>
              <a:pPr algn="ctr">
                <a:lnSpc>
                  <a:spcPts val="4369"/>
                </a:lnSpc>
              </a:pPr>
              <a:r>
                <a:rPr lang="en-US" sz="4599" spc="-229">
                  <a:solidFill>
                    <a:srgbClr val="000000"/>
                  </a:solidFill>
                  <a:latin typeface="League Spartan"/>
                </a:rPr>
                <a:t>What do you think some of the biggest real-world barriers are to economic growth and/or development. </a:t>
              </a:r>
            </a:p>
          </p:txBody>
        </p:sp>
        <p:sp>
          <p:nvSpPr>
            <p:cNvPr name="TextBox 7" id="7"/>
            <p:cNvSpPr txBox="true"/>
            <p:nvPr/>
          </p:nvSpPr>
          <p:spPr>
            <a:xfrm rot="0">
              <a:off x="0" y="1864652"/>
              <a:ext cx="21799229" cy="487680"/>
            </a:xfrm>
            <a:prstGeom prst="rect">
              <a:avLst/>
            </a:prstGeom>
          </p:spPr>
          <p:txBody>
            <a:bodyPr anchor="t" rtlCol="false" tIns="0" lIns="0" bIns="0" rIns="0">
              <a:spAutoFit/>
            </a:bodyPr>
            <a:lstStyle/>
            <a:p>
              <a:pPr algn="ctr">
                <a:lnSpc>
                  <a:spcPts val="3022"/>
                </a:lnSpc>
              </a:pPr>
              <a:r>
                <a:rPr lang="en-US" sz="2325" spc="116">
                  <a:solidFill>
                    <a:srgbClr val="000000"/>
                  </a:solidFill>
                  <a:latin typeface="Sanchez"/>
                </a:rPr>
                <a:t>COME UP WITH 2-3 ANSWERS</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61785" y="5143500"/>
            <a:ext cx="4964430" cy="496443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Climate</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831253"/>
            <a:ext cx="17722281" cy="30984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a:rPr>
              <a:t>Each country lives in a different biome with varying climate conditions. </a:t>
            </a:r>
          </a:p>
          <a:p>
            <a:pPr algn="ctr">
              <a:lnSpc>
                <a:spcPts val="4087"/>
              </a:lnSpc>
            </a:pPr>
          </a:p>
          <a:p>
            <a:pPr algn="ctr">
              <a:lnSpc>
                <a:spcPts val="4087"/>
              </a:lnSpc>
            </a:pPr>
          </a:p>
          <a:p>
            <a:pPr algn="ctr">
              <a:lnSpc>
                <a:spcPts val="4087"/>
              </a:lnSpc>
            </a:pPr>
            <a:r>
              <a:rPr lang="en-US" sz="2799">
                <a:solidFill>
                  <a:srgbClr val="000000"/>
                </a:solidFill>
                <a:latin typeface="Telegraf"/>
              </a:rPr>
              <a:t>One of the largest issues with climate is drought. Due to lower-income countries' reliance on the primary sector (agriculture, raw materials, etc.), stressed water supplies typically result in lower crop yields. Higher-income countries focus less on the primary sector and therefore are less effected by drought.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9289" y="3023857"/>
            <a:ext cx="16349422" cy="370522"/>
          </a:xfrm>
          <a:prstGeom prst="rect">
            <a:avLst/>
          </a:prstGeom>
        </p:spPr>
        <p:txBody>
          <a:bodyPr anchor="t" rtlCol="false" tIns="0" lIns="0" bIns="0" rIns="0">
            <a:spAutoFit/>
          </a:bodyPr>
          <a:lstStyle/>
          <a:p>
            <a:pPr algn="l">
              <a:lnSpc>
                <a:spcPts val="302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64687" y="1336979"/>
            <a:ext cx="5758626" cy="4114800"/>
          </a:xfrm>
          <a:prstGeom prst="rect">
            <a:avLst/>
          </a:prstGeom>
        </p:spPr>
      </p:pic>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grpSp>
        <p:nvGrpSpPr>
          <p:cNvPr name="Group 5" id="5"/>
          <p:cNvGrpSpPr/>
          <p:nvPr/>
        </p:nvGrpSpPr>
        <p:grpSpPr>
          <a:xfrm rot="0">
            <a:off x="909878" y="6485208"/>
            <a:ext cx="16349422" cy="1592799"/>
            <a:chOff x="0" y="0"/>
            <a:chExt cx="21799229" cy="2123732"/>
          </a:xfrm>
        </p:grpSpPr>
        <p:sp>
          <p:nvSpPr>
            <p:cNvPr name="TextBox 6" id="6"/>
            <p:cNvSpPr txBox="true"/>
            <p:nvPr/>
          </p:nvSpPr>
          <p:spPr>
            <a:xfrm rot="0">
              <a:off x="0" y="114300"/>
              <a:ext cx="21799229" cy="817033"/>
            </a:xfrm>
            <a:prstGeom prst="rect">
              <a:avLst/>
            </a:prstGeom>
          </p:spPr>
          <p:txBody>
            <a:bodyPr anchor="t" rtlCol="false" tIns="0" lIns="0" bIns="0" rIns="0">
              <a:spAutoFit/>
            </a:bodyPr>
            <a:lstStyle/>
            <a:p>
              <a:pPr algn="ctr">
                <a:lnSpc>
                  <a:spcPts val="4369"/>
                </a:lnSpc>
              </a:pPr>
              <a:r>
                <a:rPr lang="en-US" sz="4599" spc="-229">
                  <a:solidFill>
                    <a:srgbClr val="000000"/>
                  </a:solidFill>
                  <a:latin typeface="League Spartan"/>
                </a:rPr>
                <a:t>What is the most deadly animal in the world?</a:t>
              </a:r>
            </a:p>
          </p:txBody>
        </p:sp>
        <p:sp>
          <p:nvSpPr>
            <p:cNvPr name="TextBox 7" id="7"/>
            <p:cNvSpPr txBox="true"/>
            <p:nvPr/>
          </p:nvSpPr>
          <p:spPr>
            <a:xfrm rot="0">
              <a:off x="0" y="1128052"/>
              <a:ext cx="21799229" cy="995680"/>
            </a:xfrm>
            <a:prstGeom prst="rect">
              <a:avLst/>
            </a:prstGeom>
          </p:spPr>
          <p:txBody>
            <a:bodyPr anchor="t" rtlCol="false" tIns="0" lIns="0" bIns="0" rIns="0">
              <a:spAutoFit/>
            </a:bodyPr>
            <a:lstStyle/>
            <a:p>
              <a:pPr algn="ctr">
                <a:lnSpc>
                  <a:spcPts val="3022"/>
                </a:lnSpc>
              </a:pPr>
              <a:r>
                <a:rPr lang="en-US" sz="2325" spc="116">
                  <a:solidFill>
                    <a:srgbClr val="000000"/>
                  </a:solidFill>
                  <a:latin typeface="Sanchez"/>
                </a:rPr>
                <a:t>COME UP WITH AN ANSWER WITH A PARTNER</a:t>
              </a:r>
            </a:p>
            <a:p>
              <a:pPr algn="ctr">
                <a:lnSpc>
                  <a:spcPts val="3022"/>
                </a:lnSpc>
              </a:pPr>
              <a:r>
                <a:rPr lang="en-US" sz="2325" spc="116">
                  <a:solidFill>
                    <a:srgbClr val="000000"/>
                  </a:solidFill>
                  <a:latin typeface="Sanchez"/>
                </a:rPr>
                <a:t>2 MINUTES</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890341" y="4300241"/>
            <a:ext cx="4114800" cy="411480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Disease</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089550"/>
            <a:ext cx="17722281" cy="41271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Each country has different endemic diseases native to its region. </a:t>
            </a:r>
          </a:p>
          <a:p>
            <a:pPr algn="ctr">
              <a:lnSpc>
                <a:spcPts val="4087"/>
              </a:lnSpc>
            </a:pPr>
          </a:p>
          <a:p>
            <a:pPr>
              <a:lnSpc>
                <a:spcPts val="4087"/>
              </a:lnSpc>
            </a:pPr>
            <a:r>
              <a:rPr lang="en-US" sz="2799">
                <a:solidFill>
                  <a:srgbClr val="000000"/>
                </a:solidFill>
                <a:latin typeface="Telegraf Bold"/>
              </a:rPr>
              <a:t>Issues with disease and development/growth</a:t>
            </a:r>
          </a:p>
          <a:p>
            <a:pPr marL="604519" indent="-302260" lvl="1">
              <a:lnSpc>
                <a:spcPts val="4087"/>
              </a:lnSpc>
              <a:buFont typeface="Arial"/>
              <a:buChar char="•"/>
            </a:pPr>
            <a:r>
              <a:rPr lang="en-US" sz="2799">
                <a:solidFill>
                  <a:srgbClr val="000000"/>
                </a:solidFill>
                <a:latin typeface="Telegraf"/>
              </a:rPr>
              <a:t>An unhealthy workforce leads to a lack of development/growth</a:t>
            </a:r>
          </a:p>
          <a:p>
            <a:pPr marL="604519" indent="-302260" lvl="1">
              <a:lnSpc>
                <a:spcPts val="4087"/>
              </a:lnSpc>
              <a:buFont typeface="Arial"/>
              <a:buChar char="•"/>
            </a:pPr>
            <a:r>
              <a:rPr lang="en-US" sz="2799">
                <a:solidFill>
                  <a:srgbClr val="000000"/>
                </a:solidFill>
                <a:latin typeface="Telegraf"/>
              </a:rPr>
              <a:t>Sick people cannot work and in countries with no safety nets, these people fall into a cycle of poverty.</a:t>
            </a:r>
          </a:p>
          <a:p>
            <a:pPr marL="604519" indent="-302260" lvl="1">
              <a:lnSpc>
                <a:spcPts val="4087"/>
              </a:lnSpc>
              <a:buFont typeface="Arial"/>
              <a:buChar char="•"/>
            </a:pPr>
            <a:r>
              <a:rPr lang="en-US" sz="2799">
                <a:solidFill>
                  <a:srgbClr val="000000"/>
                </a:solidFill>
                <a:latin typeface="Telegraf"/>
              </a:rPr>
              <a:t>Sick people are unable to devote time to increasing human capital (education, training).</a:t>
            </a:r>
          </a:p>
          <a:p>
            <a:pPr marL="604519" indent="-302260" lvl="1">
              <a:lnSpc>
                <a:spcPts val="4087"/>
              </a:lnSpc>
              <a:buFont typeface="Arial"/>
              <a:buChar char="•"/>
            </a:pPr>
            <a:r>
              <a:rPr lang="en-US" sz="2799">
                <a:solidFill>
                  <a:srgbClr val="000000"/>
                </a:solidFill>
                <a:latin typeface="Telegraf"/>
              </a:rPr>
              <a:t>Devastating impacts on overall well-being and relationships</a:t>
            </a:r>
          </a:p>
          <a:p>
            <a:pPr algn="just">
              <a:lnSpc>
                <a:spcPts val="4087"/>
              </a:lnSpc>
            </a:pPr>
          </a:p>
        </p:txBody>
      </p:sp>
      <p:sp>
        <p:nvSpPr>
          <p:cNvPr name="TextBox 6" id="6"/>
          <p:cNvSpPr txBox="true"/>
          <p:nvPr/>
        </p:nvSpPr>
        <p:spPr>
          <a:xfrm rot="0">
            <a:off x="282859" y="6893750"/>
            <a:ext cx="17722281" cy="3612769"/>
          </a:xfrm>
          <a:prstGeom prst="rect">
            <a:avLst/>
          </a:prstGeom>
        </p:spPr>
        <p:txBody>
          <a:bodyPr anchor="t" rtlCol="false" tIns="0" lIns="0" bIns="0" rIns="0">
            <a:spAutoFit/>
          </a:bodyPr>
          <a:lstStyle/>
          <a:p>
            <a:pPr algn="ctr">
              <a:lnSpc>
                <a:spcPts val="4087"/>
              </a:lnSpc>
            </a:pPr>
          </a:p>
          <a:p>
            <a:pPr>
              <a:lnSpc>
                <a:spcPts val="4087"/>
              </a:lnSpc>
            </a:pPr>
            <a:r>
              <a:rPr lang="en-US" sz="2799">
                <a:solidFill>
                  <a:srgbClr val="000000"/>
                </a:solidFill>
                <a:latin typeface="Telegraf Bold"/>
              </a:rPr>
              <a:t>Real-world examples of endemic diseases </a:t>
            </a:r>
          </a:p>
          <a:p>
            <a:pPr marL="604519" indent="-302260" lvl="1">
              <a:lnSpc>
                <a:spcPts val="4087"/>
              </a:lnSpc>
              <a:buFont typeface="Arial"/>
              <a:buChar char="•"/>
            </a:pPr>
            <a:r>
              <a:rPr lang="en-US" sz="2799">
                <a:solidFill>
                  <a:srgbClr val="000000"/>
                </a:solidFill>
                <a:latin typeface="Telegraf"/>
              </a:rPr>
              <a:t>HIV/AIDS</a:t>
            </a:r>
          </a:p>
          <a:p>
            <a:pPr marL="604519" indent="-302260" lvl="1">
              <a:lnSpc>
                <a:spcPts val="4087"/>
              </a:lnSpc>
              <a:buFont typeface="Arial"/>
              <a:buChar char="•"/>
            </a:pPr>
            <a:r>
              <a:rPr lang="en-US" sz="2799">
                <a:solidFill>
                  <a:srgbClr val="000000"/>
                </a:solidFill>
                <a:latin typeface="Telegraf"/>
              </a:rPr>
              <a:t>Malaria transmitted via mosquito </a:t>
            </a:r>
            <a:r>
              <a:rPr lang="en-US" sz="2799">
                <a:solidFill>
                  <a:srgbClr val="000000"/>
                </a:solidFill>
                <a:latin typeface="Telegraf Bold"/>
              </a:rPr>
              <a:t>(the most deadly animal) - </a:t>
            </a:r>
            <a:r>
              <a:rPr lang="en-US" sz="2799">
                <a:solidFill>
                  <a:srgbClr val="000000"/>
                </a:solidFill>
                <a:latin typeface="Telegraf"/>
              </a:rPr>
              <a:t>most cases in Africa.</a:t>
            </a:r>
          </a:p>
          <a:p>
            <a:pPr marL="604519" indent="-302260" lvl="1">
              <a:lnSpc>
                <a:spcPts val="4087"/>
              </a:lnSpc>
              <a:buFont typeface="Arial"/>
              <a:buChar char="•"/>
            </a:pPr>
            <a:r>
              <a:rPr lang="en-US" sz="2799">
                <a:solidFill>
                  <a:srgbClr val="000000"/>
                </a:solidFill>
                <a:latin typeface="Telegraf"/>
              </a:rPr>
              <a:t>Sick people are unable to devote time to increasing human capital (education, training).</a:t>
            </a:r>
          </a:p>
          <a:p>
            <a:pPr marL="604519" indent="-302260" lvl="1">
              <a:lnSpc>
                <a:spcPts val="4087"/>
              </a:lnSpc>
              <a:buFont typeface="Arial"/>
              <a:buChar char="•"/>
            </a:pPr>
            <a:r>
              <a:rPr lang="en-US" sz="2799">
                <a:solidFill>
                  <a:srgbClr val="000000"/>
                </a:solidFill>
                <a:latin typeface="Telegraf"/>
              </a:rPr>
              <a:t>Devastating impacts on overall well-being and relationships</a:t>
            </a:r>
          </a:p>
          <a:p>
            <a:pPr algn="just">
              <a:lnSpc>
                <a:spcPts val="4087"/>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49569" y="6082665"/>
            <a:ext cx="5588862"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Political Barriers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296058" y="5007452"/>
            <a:ext cx="4597216" cy="4877683"/>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Governance</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411822"/>
            <a:ext cx="17722281" cy="25840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Governance - </a:t>
            </a:r>
            <a:r>
              <a:rPr lang="en-US" sz="2799">
                <a:solidFill>
                  <a:srgbClr val="000000"/>
                </a:solidFill>
                <a:latin typeface="Telegraf"/>
              </a:rPr>
              <a:t>Decision-making or processes within an organization or an institution.</a:t>
            </a:r>
          </a:p>
          <a:p>
            <a:pPr algn="ctr">
              <a:lnSpc>
                <a:spcPts val="4087"/>
              </a:lnSpc>
            </a:pPr>
          </a:p>
          <a:p>
            <a:pPr algn="ctr">
              <a:lnSpc>
                <a:spcPts val="4087"/>
              </a:lnSpc>
            </a:pPr>
            <a:r>
              <a:rPr lang="en-US" sz="2799">
                <a:solidFill>
                  <a:srgbClr val="000000"/>
                </a:solidFill>
                <a:latin typeface="Telegraf"/>
              </a:rPr>
              <a:t>Governance is not simply the government. Governance from non-government and government bodies greatly impacts economic growth and development.</a:t>
            </a:r>
          </a:p>
          <a:p>
            <a:pPr algn="ctr">
              <a:lnSpc>
                <a:spcPts val="4087"/>
              </a:lnSpc>
            </a:pPr>
          </a:p>
        </p:txBody>
      </p:sp>
      <p:sp>
        <p:nvSpPr>
          <p:cNvPr name="TextBox 6" id="6"/>
          <p:cNvSpPr txBox="true"/>
          <p:nvPr/>
        </p:nvSpPr>
        <p:spPr>
          <a:xfrm rot="0">
            <a:off x="4713430" y="4214966"/>
            <a:ext cx="8861141" cy="36127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Effective Governance Traits</a:t>
            </a:r>
          </a:p>
          <a:p>
            <a:pPr marL="604519" indent="-302260" lvl="1">
              <a:lnSpc>
                <a:spcPts val="4087"/>
              </a:lnSpc>
              <a:buFont typeface="Arial"/>
              <a:buChar char="•"/>
            </a:pPr>
            <a:r>
              <a:rPr lang="en-US" sz="2799">
                <a:solidFill>
                  <a:srgbClr val="000000"/>
                </a:solidFill>
                <a:latin typeface="Telegraf"/>
              </a:rPr>
              <a:t>Transparent</a:t>
            </a:r>
          </a:p>
          <a:p>
            <a:pPr marL="604519" indent="-302260" lvl="1">
              <a:lnSpc>
                <a:spcPts val="4087"/>
              </a:lnSpc>
              <a:buFont typeface="Arial"/>
              <a:buChar char="•"/>
            </a:pPr>
            <a:r>
              <a:rPr lang="en-US" sz="2799">
                <a:solidFill>
                  <a:srgbClr val="000000"/>
                </a:solidFill>
                <a:latin typeface="Telegraf"/>
              </a:rPr>
              <a:t>Accountable</a:t>
            </a:r>
          </a:p>
          <a:p>
            <a:pPr marL="604519" indent="-302260" lvl="1">
              <a:lnSpc>
                <a:spcPts val="4087"/>
              </a:lnSpc>
              <a:buFont typeface="Arial"/>
              <a:buChar char="•"/>
            </a:pPr>
            <a:r>
              <a:rPr lang="en-US" sz="2799">
                <a:solidFill>
                  <a:srgbClr val="000000"/>
                </a:solidFill>
                <a:latin typeface="Telegraf"/>
              </a:rPr>
              <a:t>Consensus oriented</a:t>
            </a:r>
          </a:p>
          <a:p>
            <a:pPr marL="604519" indent="-302260" lvl="1">
              <a:lnSpc>
                <a:spcPts val="4087"/>
              </a:lnSpc>
              <a:buFont typeface="Arial"/>
              <a:buChar char="•"/>
            </a:pPr>
            <a:r>
              <a:rPr lang="en-US" sz="2799">
                <a:solidFill>
                  <a:srgbClr val="000000"/>
                </a:solidFill>
                <a:latin typeface="Telegraf"/>
              </a:rPr>
              <a:t>Equitable and inclusive</a:t>
            </a:r>
          </a:p>
          <a:p>
            <a:pPr marL="604519" indent="-302260" lvl="1">
              <a:lnSpc>
                <a:spcPts val="4087"/>
              </a:lnSpc>
              <a:buFont typeface="Arial"/>
              <a:buChar char="•"/>
            </a:pPr>
            <a:r>
              <a:rPr lang="en-US" sz="2799">
                <a:solidFill>
                  <a:srgbClr val="000000"/>
                </a:solidFill>
                <a:latin typeface="Telegraf"/>
              </a:rPr>
              <a:t>Follows rule of law</a:t>
            </a:r>
          </a:p>
          <a:p>
            <a:pPr marL="604519" indent="-302260" lvl="1">
              <a:lnSpc>
                <a:spcPts val="4087"/>
              </a:lnSpc>
              <a:buFont typeface="Arial"/>
              <a:buChar char="•"/>
            </a:pPr>
            <a:r>
              <a:rPr lang="en-US" sz="2799">
                <a:solidFill>
                  <a:srgbClr val="000000"/>
                </a:solidFill>
                <a:latin typeface="Telegraf"/>
              </a:rPr>
              <a:t>Responsive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74160" y="4775503"/>
            <a:ext cx="5539680" cy="5421962"/>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Governance</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411822"/>
            <a:ext cx="17722281" cy="36127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A lack of effective governance results in a power asymmetry (unsymmetrical power) where specific stakeholders have greater power.</a:t>
            </a:r>
          </a:p>
          <a:p>
            <a:pPr algn="ctr">
              <a:lnSpc>
                <a:spcPts val="4087"/>
              </a:lnSpc>
            </a:pPr>
          </a:p>
          <a:p>
            <a:pPr algn="ctr">
              <a:lnSpc>
                <a:spcPts val="4087"/>
              </a:lnSpc>
            </a:pPr>
            <a:r>
              <a:rPr lang="en-US" sz="2799">
                <a:solidFill>
                  <a:srgbClr val="000000"/>
                </a:solidFill>
                <a:latin typeface="Telegraf Bold"/>
              </a:rPr>
              <a:t>Power asymmetry results in certain favored groups receiving preferential treatment and furthering the power disparity. </a:t>
            </a:r>
          </a:p>
          <a:p>
            <a:pPr algn="ctr">
              <a:lnSpc>
                <a:spcPts val="4087"/>
              </a:lnSpc>
            </a:pPr>
          </a:p>
          <a:p>
            <a:pPr algn="ctr">
              <a:lnSpc>
                <a:spcPts val="4087"/>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621203"/>
            <a:ext cx="4114800" cy="411480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Political Systems</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2162382"/>
            <a:ext cx="17722281" cy="25840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Each country in the world has a unique political system ( legal institutions that determine government structure and functions). </a:t>
            </a:r>
          </a:p>
          <a:p>
            <a:pPr algn="ctr">
              <a:lnSpc>
                <a:spcPts val="4087"/>
              </a:lnSpc>
            </a:pPr>
          </a:p>
          <a:p>
            <a:pPr algn="ctr">
              <a:lnSpc>
                <a:spcPts val="4087"/>
              </a:lnSpc>
            </a:pPr>
            <a:r>
              <a:rPr lang="en-US" sz="2799">
                <a:solidFill>
                  <a:srgbClr val="000000"/>
                </a:solidFill>
                <a:latin typeface="Telegraf"/>
              </a:rPr>
              <a:t>While each political system should only be evaluated on a case-by-case basis, democratic political systems theoretically provide the greatest governance.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521810" y="6675146"/>
            <a:ext cx="5055577" cy="328612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517170" y="6082665"/>
            <a:ext cx="4114800" cy="4114800"/>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Corruption</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282859" y="2162382"/>
            <a:ext cx="17722281" cy="5266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Corruption - </a:t>
            </a:r>
            <a:r>
              <a:rPr lang="en-US" sz="2799">
                <a:solidFill>
                  <a:srgbClr val="000000"/>
                </a:solidFill>
                <a:latin typeface="Telegraf"/>
              </a:rPr>
              <a:t>Abuse of power for private gain. </a:t>
            </a:r>
          </a:p>
        </p:txBody>
      </p:sp>
      <p:sp>
        <p:nvSpPr>
          <p:cNvPr name="TextBox 7" id="7"/>
          <p:cNvSpPr txBox="true"/>
          <p:nvPr/>
        </p:nvSpPr>
        <p:spPr>
          <a:xfrm rot="0">
            <a:off x="4713430" y="3409061"/>
            <a:ext cx="8861141" cy="25840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Types of Common Corruption</a:t>
            </a:r>
          </a:p>
          <a:p>
            <a:pPr marL="604519" indent="-302260" lvl="1">
              <a:lnSpc>
                <a:spcPts val="4087"/>
              </a:lnSpc>
              <a:buFont typeface="Arial"/>
              <a:buChar char="•"/>
            </a:pPr>
            <a:r>
              <a:rPr lang="en-US" sz="2799">
                <a:solidFill>
                  <a:srgbClr val="000000"/>
                </a:solidFill>
                <a:latin typeface="Telegraf"/>
              </a:rPr>
              <a:t>Bribery</a:t>
            </a:r>
          </a:p>
          <a:p>
            <a:pPr marL="604519" indent="-302260" lvl="1">
              <a:lnSpc>
                <a:spcPts val="4087"/>
              </a:lnSpc>
              <a:buFont typeface="Arial"/>
              <a:buChar char="•"/>
            </a:pPr>
            <a:r>
              <a:rPr lang="en-US" sz="2799">
                <a:solidFill>
                  <a:srgbClr val="000000"/>
                </a:solidFill>
                <a:latin typeface="Telegraf"/>
              </a:rPr>
              <a:t>Embezzlement</a:t>
            </a:r>
          </a:p>
          <a:p>
            <a:pPr marL="604519" indent="-302260" lvl="1">
              <a:lnSpc>
                <a:spcPts val="4087"/>
              </a:lnSpc>
              <a:buFont typeface="Arial"/>
              <a:buChar char="•"/>
            </a:pPr>
            <a:r>
              <a:rPr lang="en-US" sz="2799">
                <a:solidFill>
                  <a:srgbClr val="000000"/>
                </a:solidFill>
                <a:latin typeface="Telegraf"/>
              </a:rPr>
              <a:t>Extortion</a:t>
            </a:r>
          </a:p>
          <a:p>
            <a:pPr marL="604519" indent="-302260" lvl="1">
              <a:lnSpc>
                <a:spcPts val="4087"/>
              </a:lnSpc>
              <a:buFont typeface="Arial"/>
              <a:buChar char="•"/>
            </a:pPr>
            <a:r>
              <a:rPr lang="en-US" sz="2799">
                <a:solidFill>
                  <a:srgbClr val="000000"/>
                </a:solidFill>
                <a:latin typeface="Telegraf"/>
              </a:rPr>
              <a:t>Blackmail</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d4Dj0qdWLnk"/>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39700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Fighting Corruption | Nikos Passas | TEDxAcademy</a:t>
            </a:r>
          </a:p>
          <a:p>
            <a:pPr algn="ctr">
              <a:lnSpc>
                <a:spcPts val="2799"/>
              </a:lnSpc>
            </a:pPr>
          </a:p>
          <a:p>
            <a:pPr algn="ctr">
              <a:lnSpc>
                <a:spcPts val="2799"/>
              </a:lnSpc>
            </a:pPr>
            <a:r>
              <a:rPr lang="en-US" sz="1999">
                <a:solidFill>
                  <a:srgbClr val="000000"/>
                </a:solidFill>
                <a:latin typeface="Arimo"/>
              </a:rPr>
              <a:t>TEDx Talks</a:t>
            </a:r>
          </a:p>
        </p:txBody>
      </p:sp>
      <p:grpSp>
        <p:nvGrpSpPr>
          <p:cNvPr name="Group 5" id="5"/>
          <p:cNvGrpSpPr/>
          <p:nvPr/>
        </p:nvGrpSpPr>
        <p:grpSpPr>
          <a:xfrm rot="0">
            <a:off x="909878" y="1044038"/>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Greek Corruption Case-Study</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31271" y="6172200"/>
            <a:ext cx="4825458"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Institutional Barriers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7616882"/>
            <a:ext cx="7315200" cy="1106424"/>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Poverty Traps &amp; Cycles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852981" y="5684057"/>
            <a:ext cx="2582037" cy="411480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Legal Systems</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2162382"/>
            <a:ext cx="17722281" cy="25840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Rule of Law - </a:t>
            </a:r>
            <a:r>
              <a:rPr lang="en-US" sz="2799">
                <a:solidFill>
                  <a:srgbClr val="000000"/>
                </a:solidFill>
                <a:latin typeface="Telegraf"/>
              </a:rPr>
              <a:t>the ability of citizens to exercise power is restricted through well-defined and established laws. </a:t>
            </a:r>
          </a:p>
          <a:p>
            <a:pPr algn="ctr">
              <a:lnSpc>
                <a:spcPts val="4087"/>
              </a:lnSpc>
            </a:pPr>
          </a:p>
          <a:p>
            <a:pPr algn="ctr">
              <a:lnSpc>
                <a:spcPts val="4087"/>
              </a:lnSpc>
            </a:pPr>
            <a:r>
              <a:rPr lang="en-US" sz="2799">
                <a:solidFill>
                  <a:srgbClr val="000000"/>
                </a:solidFill>
                <a:latin typeface="Telegraf"/>
              </a:rPr>
              <a:t>Laws should uphold core foundations of ideal legal systems such as accountability, just laws, accessible and affordable justice, and transparency.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982051" y="5532323"/>
            <a:ext cx="5646381"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833152" y="7056872"/>
            <a:ext cx="5359169" cy="2816000"/>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Property/Land Rights</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282859" y="1919554"/>
            <a:ext cx="17722281" cy="36127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Systems need to exist to organize and structure the means of owning, selling and regulating property.</a:t>
            </a:r>
          </a:p>
          <a:p>
            <a:pPr algn="ctr">
              <a:lnSpc>
                <a:spcPts val="4087"/>
              </a:lnSpc>
            </a:pPr>
          </a:p>
          <a:p>
            <a:pPr algn="ctr">
              <a:lnSpc>
                <a:spcPts val="4087"/>
              </a:lnSpc>
            </a:pPr>
            <a:r>
              <a:rPr lang="en-US" sz="2799">
                <a:solidFill>
                  <a:srgbClr val="000000"/>
                </a:solidFill>
                <a:latin typeface="Telegraf"/>
              </a:rPr>
              <a:t>Countries that have no formal system of property records typically experience greater levels of hostility and general unrest. This lack of documentation and rights leads to challenges for economic growth and development. </a:t>
            </a:r>
          </a:p>
          <a:p>
            <a:pPr algn="ctr">
              <a:lnSpc>
                <a:spcPts val="4087"/>
              </a:lnSpc>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68841" y="5619352"/>
            <a:ext cx="4212553" cy="466764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016394" y="5775151"/>
            <a:ext cx="4114800" cy="4114800"/>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Taxation System/Structure</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282859" y="2162382"/>
            <a:ext cx="17722281" cy="36127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Typically, higher-income countries receive greater tax revenues compared to lower-income countries. </a:t>
            </a:r>
          </a:p>
          <a:p>
            <a:pPr algn="ctr">
              <a:lnSpc>
                <a:spcPts val="4087"/>
              </a:lnSpc>
            </a:pPr>
          </a:p>
          <a:p>
            <a:pPr algn="ctr">
              <a:lnSpc>
                <a:spcPts val="4087"/>
              </a:lnSpc>
            </a:pPr>
            <a:r>
              <a:rPr lang="en-US" sz="2799">
                <a:solidFill>
                  <a:srgbClr val="000000"/>
                </a:solidFill>
                <a:latin typeface="Telegraf"/>
              </a:rPr>
              <a:t>Tax revenues allow governments to boost economic growth and development through government spending. Additionally, because developed countries tend to have little/no informal economy, they receive most of their revenue from direct taxes while low-income countries with a large informal economy relies primarily on indirect taxes.   </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318765" y="5973807"/>
            <a:ext cx="5650471" cy="4313193"/>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Banking System</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686251"/>
            <a:ext cx="17722281" cy="3819398"/>
          </a:xfrm>
          <a:prstGeom prst="rect">
            <a:avLst/>
          </a:prstGeom>
        </p:spPr>
        <p:txBody>
          <a:bodyPr anchor="t" rtlCol="false" tIns="0" lIns="0" bIns="0" rIns="0">
            <a:spAutoFit/>
          </a:bodyPr>
          <a:lstStyle/>
          <a:p>
            <a:pPr algn="just">
              <a:lnSpc>
                <a:spcPts val="3796"/>
              </a:lnSpc>
            </a:pPr>
            <a:r>
              <a:rPr lang="en-US" sz="2600">
                <a:solidFill>
                  <a:srgbClr val="000000"/>
                </a:solidFill>
                <a:latin typeface="Telegraf"/>
              </a:rPr>
              <a:t>Banking systems in low-income countries take on a significant amount of risk in these areas as individuals typically have no collateral for loans, low savings, and low financial literacy.  When a bank does choose to work with citizens to provide loans, they are typically with high-interest rates to ensure a profit is made. </a:t>
            </a:r>
          </a:p>
          <a:p>
            <a:pPr algn="just">
              <a:lnSpc>
                <a:spcPts val="3796"/>
              </a:lnSpc>
            </a:pPr>
          </a:p>
          <a:p>
            <a:pPr algn="just">
              <a:lnSpc>
                <a:spcPts val="3796"/>
              </a:lnSpc>
            </a:pPr>
          </a:p>
          <a:p>
            <a:pPr algn="just">
              <a:lnSpc>
                <a:spcPts val="3796"/>
              </a:lnSpc>
            </a:pPr>
            <a:r>
              <a:rPr lang="en-US" sz="2600">
                <a:solidFill>
                  <a:srgbClr val="000000"/>
                </a:solidFill>
                <a:latin typeface="Telegraf"/>
              </a:rPr>
              <a:t>This lack of access to finances hinders economic activity as entrepreneurs are unable to gain funds through bank loans. Additionally, citizens have a low degree of financial security as their money is not in a secure bank but most likely physically stowed away.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51984" y="5470286"/>
            <a:ext cx="2984032" cy="4727179"/>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Social Barriers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412677" y="4149008"/>
            <a:ext cx="6846623" cy="5109292"/>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Gender Inequality</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2171907"/>
            <a:ext cx="17722281" cy="3819398"/>
          </a:xfrm>
          <a:prstGeom prst="rect">
            <a:avLst/>
          </a:prstGeom>
        </p:spPr>
        <p:txBody>
          <a:bodyPr anchor="t" rtlCol="false" tIns="0" lIns="0" bIns="0" rIns="0">
            <a:spAutoFit/>
          </a:bodyPr>
          <a:lstStyle/>
          <a:p>
            <a:pPr>
              <a:lnSpc>
                <a:spcPts val="3796"/>
              </a:lnSpc>
            </a:pPr>
            <a:r>
              <a:rPr lang="en-US" sz="2600">
                <a:solidFill>
                  <a:srgbClr val="000000"/>
                </a:solidFill>
                <a:latin typeface="Telegraf"/>
              </a:rPr>
              <a:t>Limits to women's access to education, healthcare, job opportunities, or political opportunities impact economic growth and development negatively in the following ways:</a:t>
            </a:r>
          </a:p>
          <a:p>
            <a:pPr>
              <a:lnSpc>
                <a:spcPts val="3796"/>
              </a:lnSpc>
            </a:pPr>
          </a:p>
          <a:p>
            <a:pPr marL="561341" indent="-280670" lvl="1">
              <a:lnSpc>
                <a:spcPts val="3796"/>
              </a:lnSpc>
              <a:buFont typeface="Arial"/>
              <a:buChar char="•"/>
            </a:pPr>
            <a:r>
              <a:rPr lang="en-US" sz="2600">
                <a:solidFill>
                  <a:srgbClr val="000000"/>
                </a:solidFill>
                <a:latin typeface="Telegraf"/>
              </a:rPr>
              <a:t>Lack of education leads to a lack in human capital</a:t>
            </a:r>
          </a:p>
          <a:p>
            <a:pPr marL="561341" indent="-280670" lvl="1">
              <a:lnSpc>
                <a:spcPts val="3796"/>
              </a:lnSpc>
              <a:buFont typeface="Arial"/>
              <a:buChar char="•"/>
            </a:pPr>
            <a:r>
              <a:rPr lang="en-US" sz="2600">
                <a:solidFill>
                  <a:srgbClr val="000000"/>
                </a:solidFill>
                <a:latin typeface="Telegraf"/>
              </a:rPr>
              <a:t>Unequal income</a:t>
            </a:r>
          </a:p>
          <a:p>
            <a:pPr marL="561341" indent="-280670" lvl="1">
              <a:lnSpc>
                <a:spcPts val="3796"/>
              </a:lnSpc>
              <a:buFont typeface="Arial"/>
              <a:buChar char="•"/>
            </a:pPr>
            <a:r>
              <a:rPr lang="en-US" sz="2600">
                <a:solidFill>
                  <a:srgbClr val="000000"/>
                </a:solidFill>
                <a:latin typeface="Telegraf"/>
              </a:rPr>
              <a:t>Low political representation in government</a:t>
            </a:r>
          </a:p>
          <a:p>
            <a:pPr marL="561341" indent="-280670" lvl="1">
              <a:lnSpc>
                <a:spcPts val="3796"/>
              </a:lnSpc>
              <a:buFont typeface="Arial"/>
              <a:buChar char="•"/>
            </a:pPr>
            <a:r>
              <a:rPr lang="en-US" sz="2600">
                <a:solidFill>
                  <a:srgbClr val="000000"/>
                </a:solidFill>
                <a:latin typeface="Telegraf"/>
              </a:rPr>
              <a:t>Little/no political or educational role models</a:t>
            </a:r>
          </a:p>
          <a:p>
            <a:pPr marL="561341" indent="-280670" lvl="1">
              <a:lnSpc>
                <a:spcPts val="3796"/>
              </a:lnSpc>
              <a:buFont typeface="Arial"/>
              <a:buChar char="•"/>
            </a:pPr>
            <a:r>
              <a:rPr lang="en-US" sz="2600">
                <a:solidFill>
                  <a:srgbClr val="000000"/>
                </a:solidFill>
                <a:latin typeface="Telegraf"/>
              </a:rPr>
              <a:t>Increased sexual and physical violence against women</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82859" y="2171907"/>
            <a:ext cx="17722281" cy="7153148"/>
          </a:xfrm>
          <a:prstGeom prst="rect">
            <a:avLst/>
          </a:prstGeom>
        </p:spPr>
        <p:txBody>
          <a:bodyPr anchor="t" rtlCol="false" tIns="0" lIns="0" bIns="0" rIns="0">
            <a:spAutoFit/>
          </a:bodyPr>
          <a:lstStyle/>
          <a:p>
            <a:pPr>
              <a:lnSpc>
                <a:spcPts val="3796"/>
              </a:lnSpc>
            </a:pPr>
            <a:r>
              <a:rPr lang="en-US" sz="2600">
                <a:solidFill>
                  <a:srgbClr val="000000"/>
                </a:solidFill>
                <a:latin typeface="Telegraf"/>
              </a:rPr>
              <a:t>Ethnic discrimination can be based on race, ethnicity, or social/cultural differences. Ethnic Discrimination is typically targeted against a specific minority group in the population and has been solidified for a long period of time or new immigrants. </a:t>
            </a:r>
          </a:p>
          <a:p>
            <a:pPr>
              <a:lnSpc>
                <a:spcPts val="3796"/>
              </a:lnSpc>
            </a:pPr>
          </a:p>
          <a:p>
            <a:pPr>
              <a:lnSpc>
                <a:spcPts val="3796"/>
              </a:lnSpc>
            </a:pPr>
          </a:p>
          <a:p>
            <a:pPr>
              <a:lnSpc>
                <a:spcPts val="3796"/>
              </a:lnSpc>
            </a:pPr>
          </a:p>
          <a:p>
            <a:pPr>
              <a:lnSpc>
                <a:spcPts val="3796"/>
              </a:lnSpc>
            </a:pPr>
          </a:p>
          <a:p>
            <a:pPr>
              <a:lnSpc>
                <a:spcPts val="3796"/>
              </a:lnSpc>
            </a:pPr>
          </a:p>
          <a:p>
            <a:pPr>
              <a:lnSpc>
                <a:spcPts val="3796"/>
              </a:lnSpc>
            </a:pPr>
          </a:p>
          <a:p>
            <a:pPr>
              <a:lnSpc>
                <a:spcPts val="3796"/>
              </a:lnSpc>
            </a:pPr>
          </a:p>
          <a:p>
            <a:pPr>
              <a:lnSpc>
                <a:spcPts val="3796"/>
              </a:lnSpc>
            </a:pPr>
          </a:p>
          <a:p>
            <a:pPr>
              <a:lnSpc>
                <a:spcPts val="3796"/>
              </a:lnSpc>
            </a:pPr>
            <a:r>
              <a:rPr lang="en-US" sz="2600">
                <a:solidFill>
                  <a:srgbClr val="000000"/>
                </a:solidFill>
                <a:latin typeface="Telegraf Bold"/>
              </a:rPr>
              <a:t>Ethnic discrimination hinders economic development/growth resulting in:</a:t>
            </a:r>
          </a:p>
          <a:p>
            <a:pPr marL="561341" indent="-280670" lvl="1">
              <a:lnSpc>
                <a:spcPts val="3796"/>
              </a:lnSpc>
              <a:buFont typeface="Arial"/>
              <a:buChar char="•"/>
            </a:pPr>
            <a:r>
              <a:rPr lang="en-US" sz="2600">
                <a:solidFill>
                  <a:srgbClr val="000000"/>
                </a:solidFill>
                <a:latin typeface="Telegraf"/>
              </a:rPr>
              <a:t>H</a:t>
            </a:r>
            <a:r>
              <a:rPr lang="en-US" sz="2600">
                <a:solidFill>
                  <a:srgbClr val="000000"/>
                </a:solidFill>
                <a:latin typeface="Telegraf"/>
              </a:rPr>
              <a:t>igher rates of unemployment and income for minorities</a:t>
            </a:r>
          </a:p>
          <a:p>
            <a:pPr marL="561341" indent="-280670" lvl="1">
              <a:lnSpc>
                <a:spcPts val="3796"/>
              </a:lnSpc>
              <a:buFont typeface="Arial"/>
              <a:buChar char="•"/>
            </a:pPr>
            <a:r>
              <a:rPr lang="en-US" sz="2600">
                <a:solidFill>
                  <a:srgbClr val="000000"/>
                </a:solidFill>
                <a:latin typeface="Telegraf"/>
              </a:rPr>
              <a:t>Lack of equal access to healthcare, education, and economic opportunities</a:t>
            </a:r>
          </a:p>
          <a:p>
            <a:pPr marL="561341" indent="-280670" lvl="1">
              <a:lnSpc>
                <a:spcPts val="3796"/>
              </a:lnSpc>
              <a:buFont typeface="Arial"/>
              <a:buChar char="•"/>
            </a:pPr>
            <a:r>
              <a:rPr lang="en-US" sz="2600">
                <a:solidFill>
                  <a:srgbClr val="000000"/>
                </a:solidFill>
                <a:latin typeface="Telegraf"/>
              </a:rPr>
              <a:t>Restriction of freedoms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3387852"/>
            <a:ext cx="7315200" cy="3511296"/>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Caste and Ethnic Discrimination</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33879" y="4562555"/>
            <a:ext cx="5420243" cy="5420243"/>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Caste and Ethnic Discrimination</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2171907"/>
            <a:ext cx="17722281" cy="2390648"/>
          </a:xfrm>
          <a:prstGeom prst="rect">
            <a:avLst/>
          </a:prstGeom>
        </p:spPr>
        <p:txBody>
          <a:bodyPr anchor="t" rtlCol="false" tIns="0" lIns="0" bIns="0" rIns="0">
            <a:spAutoFit/>
          </a:bodyPr>
          <a:lstStyle/>
          <a:p>
            <a:pPr>
              <a:lnSpc>
                <a:spcPts val="3796"/>
              </a:lnSpc>
            </a:pPr>
            <a:r>
              <a:rPr lang="en-US" sz="2600">
                <a:solidFill>
                  <a:srgbClr val="000000"/>
                </a:solidFill>
                <a:latin typeface="Telegraf"/>
              </a:rPr>
              <a:t>Caste discrimination is primarily associated with South Asian countries such as India. Traditional caste systems divide the population hierarchically based on birth. Individuals in the lowest groups typically experience the most significant discrimination. </a:t>
            </a:r>
          </a:p>
          <a:p>
            <a:pPr>
              <a:lnSpc>
                <a:spcPts val="3796"/>
              </a:lnSpc>
            </a:pPr>
          </a:p>
          <a:p>
            <a:pPr>
              <a:lnSpc>
                <a:spcPts val="3796"/>
              </a:lnSpc>
            </a:pP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10203" y="5143500"/>
            <a:ext cx="5053965" cy="5053965"/>
          </a:xfrm>
          <a:prstGeom prst="rect">
            <a:avLst/>
          </a:prstGeom>
        </p:spPr>
      </p:pic>
      <p:sp>
        <p:nvSpPr>
          <p:cNvPr name="TextBox 3" id="3"/>
          <p:cNvSpPr txBox="true"/>
          <p:nvPr/>
        </p:nvSpPr>
        <p:spPr>
          <a:xfrm rot="0">
            <a:off x="896248" y="1652062"/>
            <a:ext cx="16481874" cy="1817752"/>
          </a:xfrm>
          <a:prstGeom prst="rect">
            <a:avLst/>
          </a:prstGeom>
        </p:spPr>
        <p:txBody>
          <a:bodyPr anchor="t" rtlCol="false" tIns="0" lIns="0" bIns="0" rIns="0">
            <a:spAutoFit/>
          </a:bodyPr>
          <a:lstStyle/>
          <a:p>
            <a:pPr algn="ctr">
              <a:lnSpc>
                <a:spcPts val="4871"/>
              </a:lnSpc>
            </a:pPr>
            <a:r>
              <a:rPr lang="en-US" sz="2799">
                <a:solidFill>
                  <a:srgbClr val="000000"/>
                </a:solidFill>
                <a:latin typeface="Telegraf"/>
              </a:rPr>
              <a:t>Economists debate the existence and effects of poverty traps or cycles. Governments use these diagrams to formulate greater understanding to guide intervention and if it's possible to break out of the cycle.</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Poverty Cycle &amp; Traps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896248" y="1652062"/>
            <a:ext cx="16481874" cy="598552"/>
          </a:xfrm>
          <a:prstGeom prst="rect">
            <a:avLst/>
          </a:prstGeom>
        </p:spPr>
        <p:txBody>
          <a:bodyPr anchor="t" rtlCol="false" tIns="0" lIns="0" bIns="0" rIns="0">
            <a:spAutoFit/>
          </a:bodyPr>
          <a:lstStyle/>
          <a:p>
            <a:pPr algn="ctr">
              <a:lnSpc>
                <a:spcPts val="4871"/>
              </a:lnSpc>
            </a:pPr>
            <a:r>
              <a:rPr lang="en-US" sz="2799">
                <a:solidFill>
                  <a:srgbClr val="000000"/>
                </a:solidFill>
                <a:latin typeface="Telegraf"/>
              </a:rPr>
              <a:t>Poverty cycle diagrams can be applied to economic growth or development</a:t>
            </a:r>
          </a:p>
        </p:txBody>
      </p:sp>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Poverty Cycle Diagram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7673865" y="7141425"/>
            <a:ext cx="3059091" cy="679958"/>
          </a:xfrm>
          <a:prstGeom prst="rect">
            <a:avLst/>
          </a:prstGeom>
        </p:spPr>
        <p:txBody>
          <a:bodyPr anchor="t" rtlCol="false" tIns="0" lIns="0" bIns="0" rIns="0">
            <a:spAutoFit/>
          </a:bodyPr>
          <a:lstStyle/>
          <a:p>
            <a:pPr algn="ctr">
              <a:lnSpc>
                <a:spcPts val="5655"/>
              </a:lnSpc>
            </a:pPr>
            <a:r>
              <a:rPr lang="en-US" sz="2799" spc="190">
                <a:solidFill>
                  <a:srgbClr val="FF0000"/>
                </a:solidFill>
                <a:latin typeface="Telegraf Bold"/>
              </a:rPr>
              <a:t>Low Income</a:t>
            </a:r>
          </a:p>
        </p:txBody>
      </p:sp>
      <p:sp>
        <p:nvSpPr>
          <p:cNvPr name="TextBox 8" id="8"/>
          <p:cNvSpPr txBox="true"/>
          <p:nvPr/>
        </p:nvSpPr>
        <p:spPr>
          <a:xfrm rot="0">
            <a:off x="3224937" y="5083810"/>
            <a:ext cx="3241017"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Low Economic Growth</a:t>
            </a:r>
          </a:p>
        </p:txBody>
      </p:sp>
      <p:sp>
        <p:nvSpPr>
          <p:cNvPr name="TextBox 9" id="9"/>
          <p:cNvSpPr txBox="true"/>
          <p:nvPr/>
        </p:nvSpPr>
        <p:spPr>
          <a:xfrm rot="0">
            <a:off x="12021077" y="5083810"/>
            <a:ext cx="3042552"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Low Education &amp; Healthcare levels</a:t>
            </a:r>
          </a:p>
        </p:txBody>
      </p:sp>
      <p:sp>
        <p:nvSpPr>
          <p:cNvPr name="TextBox 10" id="10"/>
          <p:cNvSpPr txBox="true"/>
          <p:nvPr/>
        </p:nvSpPr>
        <p:spPr>
          <a:xfrm rot="0">
            <a:off x="15710342" y="7055002"/>
            <a:ext cx="3042552"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Low Human Capital</a:t>
            </a:r>
          </a:p>
        </p:txBody>
      </p:sp>
      <p:sp>
        <p:nvSpPr>
          <p:cNvPr name="TextBox 11" id="11"/>
          <p:cNvSpPr txBox="true"/>
          <p:nvPr/>
        </p:nvSpPr>
        <p:spPr>
          <a:xfrm rot="0">
            <a:off x="12021077" y="9163050"/>
            <a:ext cx="3059091" cy="5194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Low Productivity</a:t>
            </a:r>
          </a:p>
        </p:txBody>
      </p:sp>
      <p:sp>
        <p:nvSpPr>
          <p:cNvPr name="TextBox 12" id="12"/>
          <p:cNvSpPr txBox="true"/>
          <p:nvPr/>
        </p:nvSpPr>
        <p:spPr>
          <a:xfrm rot="0">
            <a:off x="3376694" y="9127490"/>
            <a:ext cx="2937504"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Low levels of savings</a:t>
            </a:r>
          </a:p>
        </p:txBody>
      </p:sp>
      <p:sp>
        <p:nvSpPr>
          <p:cNvPr name="TextBox 13" id="13"/>
          <p:cNvSpPr txBox="true"/>
          <p:nvPr/>
        </p:nvSpPr>
        <p:spPr>
          <a:xfrm rot="0">
            <a:off x="-462627" y="7055002"/>
            <a:ext cx="3241017" cy="1014730"/>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Low levels of investment</a:t>
            </a:r>
          </a:p>
        </p:txBody>
      </p:sp>
      <p:sp>
        <p:nvSpPr>
          <p:cNvPr name="TextBox 14" id="14"/>
          <p:cNvSpPr txBox="true"/>
          <p:nvPr/>
        </p:nvSpPr>
        <p:spPr>
          <a:xfrm rot="0">
            <a:off x="12021077" y="3288030"/>
            <a:ext cx="3059091" cy="1014730"/>
          </a:xfrm>
          <a:prstGeom prst="rect">
            <a:avLst/>
          </a:prstGeom>
        </p:spPr>
        <p:txBody>
          <a:bodyPr anchor="t" rtlCol="false" tIns="0" lIns="0" bIns="0" rIns="0">
            <a:spAutoFit/>
          </a:bodyPr>
          <a:lstStyle/>
          <a:p>
            <a:pPr algn="ctr">
              <a:lnSpc>
                <a:spcPts val="3919"/>
              </a:lnSpc>
            </a:pPr>
            <a:r>
              <a:rPr lang="en-US" sz="2799">
                <a:solidFill>
                  <a:srgbClr val="1377EA"/>
                </a:solidFill>
                <a:latin typeface="Telegraf Bold"/>
              </a:rPr>
              <a:t>Economic Development</a:t>
            </a:r>
          </a:p>
        </p:txBody>
      </p:sp>
      <p:sp>
        <p:nvSpPr>
          <p:cNvPr name="TextBox 15" id="15"/>
          <p:cNvSpPr txBox="true"/>
          <p:nvPr/>
        </p:nvSpPr>
        <p:spPr>
          <a:xfrm rot="0">
            <a:off x="3315900" y="3288030"/>
            <a:ext cx="3059091" cy="1014730"/>
          </a:xfrm>
          <a:prstGeom prst="rect">
            <a:avLst/>
          </a:prstGeom>
        </p:spPr>
        <p:txBody>
          <a:bodyPr anchor="t" rtlCol="false" tIns="0" lIns="0" bIns="0" rIns="0">
            <a:spAutoFit/>
          </a:bodyPr>
          <a:lstStyle/>
          <a:p>
            <a:pPr algn="ctr">
              <a:lnSpc>
                <a:spcPts val="3919"/>
              </a:lnSpc>
            </a:pPr>
            <a:r>
              <a:rPr lang="en-US" sz="2799">
                <a:solidFill>
                  <a:srgbClr val="4C9F38"/>
                </a:solidFill>
                <a:latin typeface="Telegraf Bold"/>
              </a:rPr>
              <a:t>Economic Growth</a:t>
            </a:r>
          </a:p>
        </p:txBody>
      </p:sp>
      <p:sp>
        <p:nvSpPr>
          <p:cNvPr name="AutoShape 16" id="16"/>
          <p:cNvSpPr/>
          <p:nvPr/>
        </p:nvSpPr>
        <p:spPr>
          <a:xfrm rot="1964119">
            <a:off x="6207525" y="6494888"/>
            <a:ext cx="3254315" cy="0"/>
          </a:xfrm>
          <a:prstGeom prst="line">
            <a:avLst/>
          </a:prstGeom>
          <a:ln cap="flat" w="47625">
            <a:solidFill>
              <a:srgbClr val="000000"/>
            </a:solidFill>
            <a:prstDash val="solid"/>
            <a:headEnd type="none" len="sm" w="sm"/>
            <a:tailEnd type="triangle" len="med" w="lg"/>
          </a:ln>
        </p:spPr>
      </p:sp>
      <p:sp>
        <p:nvSpPr>
          <p:cNvPr name="AutoShape 17" id="17"/>
          <p:cNvSpPr/>
          <p:nvPr/>
        </p:nvSpPr>
        <p:spPr>
          <a:xfrm rot="-1919233">
            <a:off x="8951210" y="6494888"/>
            <a:ext cx="3322069" cy="0"/>
          </a:xfrm>
          <a:prstGeom prst="line">
            <a:avLst/>
          </a:prstGeom>
          <a:ln cap="flat" w="47625">
            <a:solidFill>
              <a:srgbClr val="000000"/>
            </a:solidFill>
            <a:prstDash val="solid"/>
            <a:headEnd type="none" len="sm" w="sm"/>
            <a:tailEnd type="triangle" len="med" w="lg"/>
          </a:ln>
        </p:spPr>
      </p:sp>
      <p:sp>
        <p:nvSpPr>
          <p:cNvPr name="AutoShape 18" id="18"/>
          <p:cNvSpPr/>
          <p:nvPr/>
        </p:nvSpPr>
        <p:spPr>
          <a:xfrm rot="2092978">
            <a:off x="14826198" y="6370713"/>
            <a:ext cx="2642850" cy="0"/>
          </a:xfrm>
          <a:prstGeom prst="line">
            <a:avLst/>
          </a:prstGeom>
          <a:ln cap="flat" w="47625">
            <a:solidFill>
              <a:srgbClr val="000000"/>
            </a:solidFill>
            <a:prstDash val="solid"/>
            <a:headEnd type="none" len="sm" w="sm"/>
            <a:tailEnd type="triangle" len="med" w="lg"/>
          </a:ln>
        </p:spPr>
      </p:sp>
      <p:sp>
        <p:nvSpPr>
          <p:cNvPr name="AutoShape 19" id="19"/>
          <p:cNvSpPr/>
          <p:nvPr/>
        </p:nvSpPr>
        <p:spPr>
          <a:xfrm rot="8816079">
            <a:off x="14872287" y="8746248"/>
            <a:ext cx="2567212" cy="0"/>
          </a:xfrm>
          <a:prstGeom prst="line">
            <a:avLst/>
          </a:prstGeom>
          <a:ln cap="flat" w="47625">
            <a:solidFill>
              <a:srgbClr val="000000"/>
            </a:solidFill>
            <a:prstDash val="solid"/>
            <a:headEnd type="none" len="sm" w="sm"/>
            <a:tailEnd type="triangle" len="med" w="lg"/>
          </a:ln>
        </p:spPr>
      </p:sp>
      <p:sp>
        <p:nvSpPr>
          <p:cNvPr name="AutoShape 20" id="20"/>
          <p:cNvSpPr/>
          <p:nvPr/>
        </p:nvSpPr>
        <p:spPr>
          <a:xfrm rot="-8979731">
            <a:off x="8979879" y="8622074"/>
            <a:ext cx="3264731" cy="0"/>
          </a:xfrm>
          <a:prstGeom prst="line">
            <a:avLst/>
          </a:prstGeom>
          <a:ln cap="flat" w="47625">
            <a:solidFill>
              <a:srgbClr val="000000"/>
            </a:solidFill>
            <a:prstDash val="solid"/>
            <a:headEnd type="none" len="sm" w="sm"/>
            <a:tailEnd type="triangle" len="med" w="lg"/>
          </a:ln>
        </p:spPr>
      </p:sp>
      <p:sp>
        <p:nvSpPr>
          <p:cNvPr name="AutoShape 21" id="21"/>
          <p:cNvSpPr/>
          <p:nvPr/>
        </p:nvSpPr>
        <p:spPr>
          <a:xfrm rot="8832735">
            <a:off x="6040431" y="8728119"/>
            <a:ext cx="3436748" cy="0"/>
          </a:xfrm>
          <a:prstGeom prst="line">
            <a:avLst/>
          </a:prstGeom>
          <a:ln cap="flat" w="47625">
            <a:solidFill>
              <a:srgbClr val="000000"/>
            </a:solidFill>
            <a:prstDash val="solid"/>
            <a:headEnd type="none" len="sm" w="sm"/>
            <a:tailEnd type="triangle" len="med" w="lg"/>
          </a:ln>
        </p:spPr>
      </p:sp>
      <p:sp>
        <p:nvSpPr>
          <p:cNvPr name="AutoShape 22" id="22"/>
          <p:cNvSpPr/>
          <p:nvPr/>
        </p:nvSpPr>
        <p:spPr>
          <a:xfrm rot="-8639303">
            <a:off x="895784" y="8852293"/>
            <a:ext cx="2743007" cy="0"/>
          </a:xfrm>
          <a:prstGeom prst="line">
            <a:avLst/>
          </a:prstGeom>
          <a:ln cap="flat" w="47625">
            <a:solidFill>
              <a:srgbClr val="000000"/>
            </a:solidFill>
            <a:prstDash val="solid"/>
            <a:headEnd type="none" len="sm" w="sm"/>
            <a:tailEnd type="triangle" len="med" w="lg"/>
          </a:ln>
        </p:spPr>
      </p:sp>
      <p:sp>
        <p:nvSpPr>
          <p:cNvPr name="AutoShape 23" id="23"/>
          <p:cNvSpPr/>
          <p:nvPr/>
        </p:nvSpPr>
        <p:spPr>
          <a:xfrm rot="-2170478">
            <a:off x="911057" y="6370713"/>
            <a:ext cx="2560704" cy="0"/>
          </a:xfrm>
          <a:prstGeom prst="line">
            <a:avLst/>
          </a:prstGeom>
          <a:ln cap="flat" w="47625">
            <a:solidFill>
              <a:srgbClr val="000000"/>
            </a:solidFill>
            <a:prstDash val="solid"/>
            <a:headEnd type="none" len="sm" w="sm"/>
            <a:tailEnd type="triangle" len="med" w="lg"/>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583454"/>
            <a:ext cx="4114800"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Economic Barriers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60092" y="7216770"/>
            <a:ext cx="3373879" cy="307023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3867128" y="7718814"/>
            <a:ext cx="4420872" cy="2619367"/>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086600" y="6082665"/>
            <a:ext cx="4114800" cy="4114800"/>
          </a:xfrm>
          <a:prstGeom prst="rect">
            <a:avLst/>
          </a:prstGeom>
        </p:spPr>
      </p:pic>
      <p:sp>
        <p:nvSpPr>
          <p:cNvPr name="TextBox 5" id="5"/>
          <p:cNvSpPr txBox="true"/>
          <p:nvPr/>
        </p:nvSpPr>
        <p:spPr>
          <a:xfrm rot="0">
            <a:off x="903063" y="1423226"/>
            <a:ext cx="16514951" cy="1661541"/>
          </a:xfrm>
          <a:prstGeom prst="rect">
            <a:avLst/>
          </a:prstGeom>
        </p:spPr>
        <p:txBody>
          <a:bodyPr anchor="t" rtlCol="false" tIns="0" lIns="0" bIns="0" rIns="0">
            <a:spAutoFit/>
          </a:bodyPr>
          <a:lstStyle/>
          <a:p>
            <a:pPr>
              <a:lnSpc>
                <a:spcPts val="4599"/>
              </a:lnSpc>
            </a:pPr>
            <a:r>
              <a:rPr lang="en-US" sz="3150">
                <a:solidFill>
                  <a:srgbClr val="000000"/>
                </a:solidFill>
                <a:latin typeface="Telegraf Bold"/>
              </a:rPr>
              <a:t>Infrastructure - </a:t>
            </a:r>
            <a:r>
              <a:rPr lang="en-US" sz="3150">
                <a:solidFill>
                  <a:srgbClr val="000000"/>
                </a:solidFill>
                <a:latin typeface="Telegraf"/>
              </a:rPr>
              <a:t>Physical Capital in an economy that is often provided by governments such as roads, railroads, police, education services, airports, public transport, etc.</a:t>
            </a:r>
          </a:p>
          <a:p>
            <a:pPr>
              <a:lnSpc>
                <a:spcPts val="3825"/>
              </a:lnSpc>
            </a:pPr>
          </a:p>
        </p:txBody>
      </p:sp>
      <p:grpSp>
        <p:nvGrpSpPr>
          <p:cNvPr name="Group 6" id="6"/>
          <p:cNvGrpSpPr/>
          <p:nvPr/>
        </p:nvGrpSpPr>
        <p:grpSpPr>
          <a:xfrm rot="0">
            <a:off x="969289" y="349775"/>
            <a:ext cx="16349422" cy="1357849"/>
            <a:chOff x="0" y="0"/>
            <a:chExt cx="21799229" cy="1810466"/>
          </a:xfrm>
        </p:grpSpPr>
        <p:sp>
          <p:nvSpPr>
            <p:cNvPr name="TextBox 7" id="7"/>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Infrastructure</a:t>
              </a:r>
            </a:p>
          </p:txBody>
        </p:sp>
        <p:sp>
          <p:nvSpPr>
            <p:cNvPr name="TextBox 8" id="8"/>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10" id="10"/>
          <p:cNvSpPr txBox="true"/>
          <p:nvPr/>
        </p:nvSpPr>
        <p:spPr>
          <a:xfrm rot="0">
            <a:off x="886524" y="3057144"/>
            <a:ext cx="16514951" cy="2584069"/>
          </a:xfrm>
          <a:prstGeom prst="rect">
            <a:avLst/>
          </a:prstGeom>
        </p:spPr>
        <p:txBody>
          <a:bodyPr anchor="t" rtlCol="false" tIns="0" lIns="0" bIns="0" rIns="0">
            <a:spAutoFit/>
          </a:bodyPr>
          <a:lstStyle/>
          <a:p>
            <a:pPr>
              <a:lnSpc>
                <a:spcPts val="4087"/>
              </a:lnSpc>
            </a:pPr>
            <a:r>
              <a:rPr lang="en-US" sz="2799">
                <a:solidFill>
                  <a:srgbClr val="000000"/>
                </a:solidFill>
                <a:latin typeface="Telegraf"/>
              </a:rPr>
              <a:t>Importance of infrastructure in development/growth:</a:t>
            </a:r>
          </a:p>
          <a:p>
            <a:pPr marL="604519" indent="-302260" lvl="1">
              <a:lnSpc>
                <a:spcPts val="4087"/>
              </a:lnSpc>
              <a:buFont typeface="Arial"/>
              <a:buChar char="•"/>
            </a:pPr>
            <a:r>
              <a:rPr lang="en-US" sz="2799">
                <a:solidFill>
                  <a:srgbClr val="000000"/>
                </a:solidFill>
                <a:latin typeface="Telegraf"/>
              </a:rPr>
              <a:t>Facilitates economic activity</a:t>
            </a:r>
          </a:p>
          <a:p>
            <a:pPr marL="604519" indent="-302260" lvl="1">
              <a:lnSpc>
                <a:spcPts val="4087"/>
              </a:lnSpc>
              <a:buFont typeface="Arial"/>
              <a:buChar char="•"/>
            </a:pPr>
            <a:r>
              <a:rPr lang="en-US" sz="2799">
                <a:solidFill>
                  <a:srgbClr val="000000"/>
                </a:solidFill>
                <a:latin typeface="Telegraf"/>
              </a:rPr>
              <a:t>Ensures protection of citizens</a:t>
            </a:r>
          </a:p>
          <a:p>
            <a:pPr marL="604519" indent="-302260" lvl="1">
              <a:lnSpc>
                <a:spcPts val="4087"/>
              </a:lnSpc>
              <a:buFont typeface="Arial"/>
              <a:buChar char="•"/>
            </a:pPr>
            <a:r>
              <a:rPr lang="en-US" sz="2799">
                <a:solidFill>
                  <a:srgbClr val="000000"/>
                </a:solidFill>
                <a:latin typeface="Telegraf"/>
              </a:rPr>
              <a:t>Poor infrastructure leads to poor supply chains leading to increased costs of production.</a:t>
            </a:r>
          </a:p>
          <a:p>
            <a:pPr marL="604519" indent="-302260" lvl="1">
              <a:lnSpc>
                <a:spcPts val="4087"/>
              </a:lnSpc>
              <a:buFont typeface="Arial"/>
              <a:buChar char="•"/>
            </a:pPr>
            <a:r>
              <a:rPr lang="en-US" sz="2799">
                <a:solidFill>
                  <a:srgbClr val="000000"/>
                </a:solidFill>
                <a:latin typeface="Telegraf"/>
              </a:rPr>
              <a:t>Infrastructure includes components like gas, drinking water, communication systems, etc.</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729143" y="5770749"/>
            <a:ext cx="2272160" cy="286256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372565" y="5875606"/>
            <a:ext cx="4100679" cy="2757707"/>
          </a:xfrm>
          <a:prstGeom prst="rect">
            <a:avLst/>
          </a:prstGeom>
        </p:spPr>
      </p:pic>
      <p:sp>
        <p:nvSpPr>
          <p:cNvPr name="TextBox 4" id="4"/>
          <p:cNvSpPr txBox="true"/>
          <p:nvPr/>
        </p:nvSpPr>
        <p:spPr>
          <a:xfrm rot="0">
            <a:off x="903063" y="1423226"/>
            <a:ext cx="16514951" cy="1554353"/>
          </a:xfrm>
          <a:prstGeom prst="rect">
            <a:avLst/>
          </a:prstGeom>
        </p:spPr>
        <p:txBody>
          <a:bodyPr anchor="t" rtlCol="false" tIns="0" lIns="0" bIns="0" rIns="0">
            <a:spAutoFit/>
          </a:bodyPr>
          <a:lstStyle/>
          <a:p>
            <a:pPr algn="ctr">
              <a:lnSpc>
                <a:spcPts val="4307"/>
              </a:lnSpc>
            </a:pPr>
            <a:r>
              <a:rPr lang="en-US" sz="2950">
                <a:solidFill>
                  <a:srgbClr val="000000"/>
                </a:solidFill>
                <a:latin typeface="Telegraf Bold"/>
              </a:rPr>
              <a:t>Technology that relies mostly on the relatively </a:t>
            </a:r>
            <a:r>
              <a:rPr lang="en-US" sz="2950">
                <a:solidFill>
                  <a:srgbClr val="000000"/>
                </a:solidFill>
                <a:latin typeface="Telegraf Bold"/>
              </a:rPr>
              <a:t>abundant factor an economy is endowed with. Typically small-scale, environmentally friendly, locally made, and affordable. </a:t>
            </a:r>
          </a:p>
          <a:p>
            <a:pPr algn="ctr">
              <a:lnSpc>
                <a:spcPts val="3525"/>
              </a:lnSpc>
            </a:pPr>
          </a:p>
        </p:txBody>
      </p:sp>
      <p:grpSp>
        <p:nvGrpSpPr>
          <p:cNvPr name="Group 5" id="5"/>
          <p:cNvGrpSpPr/>
          <p:nvPr/>
        </p:nvGrpSpPr>
        <p:grpSpPr>
          <a:xfrm rot="0">
            <a:off x="969289" y="349775"/>
            <a:ext cx="16349422" cy="1357849"/>
            <a:chOff x="0" y="0"/>
            <a:chExt cx="21799229" cy="1810466"/>
          </a:xfrm>
        </p:grpSpPr>
        <p:sp>
          <p:nvSpPr>
            <p:cNvPr name="TextBox 6" id="6"/>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Appropriate Technology</a:t>
              </a:r>
            </a:p>
          </p:txBody>
        </p:sp>
        <p:sp>
          <p:nvSpPr>
            <p:cNvPr name="TextBox 7" id="7"/>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9" id="9"/>
          <p:cNvSpPr txBox="true"/>
          <p:nvPr/>
        </p:nvSpPr>
        <p:spPr>
          <a:xfrm rot="0">
            <a:off x="886524" y="3021684"/>
            <a:ext cx="16514951" cy="2639568"/>
          </a:xfrm>
          <a:prstGeom prst="rect">
            <a:avLst/>
          </a:prstGeom>
        </p:spPr>
        <p:txBody>
          <a:bodyPr anchor="t" rtlCol="false" tIns="0" lIns="0" bIns="0" rIns="0">
            <a:spAutoFit/>
          </a:bodyPr>
          <a:lstStyle/>
          <a:p>
            <a:pPr>
              <a:lnSpc>
                <a:spcPts val="4161"/>
              </a:lnSpc>
            </a:pPr>
            <a:r>
              <a:rPr lang="en-US" sz="2850">
                <a:solidFill>
                  <a:srgbClr val="000000"/>
                </a:solidFill>
                <a:latin typeface="Telegraf"/>
              </a:rPr>
              <a:t>Technologies developed in high-income countries are typically sophisticated and require more capital equipment (electricity, factories, etc.) </a:t>
            </a:r>
          </a:p>
          <a:p>
            <a:pPr>
              <a:lnSpc>
                <a:spcPts val="4161"/>
              </a:lnSpc>
            </a:pPr>
          </a:p>
          <a:p>
            <a:pPr>
              <a:lnSpc>
                <a:spcPts val="4161"/>
              </a:lnSpc>
            </a:pPr>
            <a:r>
              <a:rPr lang="en-US" sz="2850">
                <a:solidFill>
                  <a:srgbClr val="000000"/>
                </a:solidFill>
                <a:latin typeface="Telegraf"/>
              </a:rPr>
              <a:t>While the technology developed in low-income countries typically use less capital, more labor, and easily repaired creating jobs locally.</a:t>
            </a:r>
          </a:p>
        </p:txBody>
      </p:sp>
      <p:sp>
        <p:nvSpPr>
          <p:cNvPr name="TextBox 10" id="10"/>
          <p:cNvSpPr txBox="true"/>
          <p:nvPr/>
        </p:nvSpPr>
        <p:spPr>
          <a:xfrm rot="0">
            <a:off x="903063" y="8935593"/>
            <a:ext cx="16514951" cy="1172337"/>
          </a:xfrm>
          <a:prstGeom prst="rect">
            <a:avLst/>
          </a:prstGeom>
        </p:spPr>
        <p:txBody>
          <a:bodyPr anchor="t" rtlCol="false" tIns="0" lIns="0" bIns="0" rIns="0">
            <a:spAutoFit/>
          </a:bodyPr>
          <a:lstStyle/>
          <a:p>
            <a:pPr algn="ctr">
              <a:lnSpc>
                <a:spcPts val="4599"/>
              </a:lnSpc>
            </a:pPr>
            <a:r>
              <a:rPr lang="en-US" sz="3150">
                <a:solidFill>
                  <a:srgbClr val="000000"/>
                </a:solidFill>
                <a:latin typeface="Telegraf"/>
              </a:rPr>
              <a:t>Appropriate technology is related to sustainable development as it must be environmentally friendly and produced locally.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643843" y="5656731"/>
            <a:ext cx="4922205" cy="4540734"/>
          </a:xfrm>
          <a:prstGeom prst="rect">
            <a:avLst/>
          </a:prstGeom>
        </p:spPr>
      </p:pic>
      <p:sp>
        <p:nvSpPr>
          <p:cNvPr name="TextBox 3" id="3"/>
          <p:cNvSpPr txBox="true"/>
          <p:nvPr/>
        </p:nvSpPr>
        <p:spPr>
          <a:xfrm rot="0">
            <a:off x="903063" y="1423226"/>
            <a:ext cx="16514951" cy="2242566"/>
          </a:xfrm>
          <a:prstGeom prst="rect">
            <a:avLst/>
          </a:prstGeom>
        </p:spPr>
        <p:txBody>
          <a:bodyPr anchor="t" rtlCol="false" tIns="0" lIns="0" bIns="0" rIns="0">
            <a:spAutoFit/>
          </a:bodyPr>
          <a:lstStyle/>
          <a:p>
            <a:pPr>
              <a:lnSpc>
                <a:spcPts val="4599"/>
              </a:lnSpc>
            </a:pPr>
            <a:r>
              <a:rPr lang="en-US" sz="3150">
                <a:solidFill>
                  <a:srgbClr val="000000"/>
                </a:solidFill>
                <a:latin typeface="Telegraf Bold"/>
              </a:rPr>
              <a:t>Human Capital - </a:t>
            </a:r>
            <a:r>
              <a:rPr lang="en-US" sz="3150">
                <a:solidFill>
                  <a:srgbClr val="000000"/>
                </a:solidFill>
                <a:latin typeface="Telegraf"/>
              </a:rPr>
              <a:t>The education, training, skills, experience and good health embodied in the labour force of a country.</a:t>
            </a:r>
          </a:p>
          <a:p>
            <a:pPr>
              <a:lnSpc>
                <a:spcPts val="4599"/>
              </a:lnSpc>
            </a:pPr>
          </a:p>
          <a:p>
            <a:pPr>
              <a:lnSpc>
                <a:spcPts val="3825"/>
              </a:lnSpc>
            </a:pPr>
          </a:p>
        </p:txBody>
      </p:sp>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Low Human Capital</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886524" y="3047619"/>
            <a:ext cx="16514951" cy="2334387"/>
          </a:xfrm>
          <a:prstGeom prst="rect">
            <a:avLst/>
          </a:prstGeom>
        </p:spPr>
        <p:txBody>
          <a:bodyPr anchor="t" rtlCol="false" tIns="0" lIns="0" bIns="0" rIns="0">
            <a:spAutoFit/>
          </a:bodyPr>
          <a:lstStyle/>
          <a:p>
            <a:pPr>
              <a:lnSpc>
                <a:spcPts val="4599"/>
              </a:lnSpc>
            </a:pPr>
            <a:r>
              <a:rPr lang="en-US" sz="3150">
                <a:solidFill>
                  <a:srgbClr val="000000"/>
                </a:solidFill>
                <a:latin typeface="Telegraf"/>
              </a:rPr>
              <a:t>Low human capital is a result of:</a:t>
            </a:r>
          </a:p>
          <a:p>
            <a:pPr marL="680085" indent="-340042" lvl="1">
              <a:lnSpc>
                <a:spcPts val="4599"/>
              </a:lnSpc>
              <a:buFont typeface="Arial"/>
              <a:buChar char="•"/>
            </a:pPr>
            <a:r>
              <a:rPr lang="en-US" sz="3150">
                <a:solidFill>
                  <a:srgbClr val="000000"/>
                </a:solidFill>
                <a:latin typeface="Telegraf"/>
              </a:rPr>
              <a:t>Poor education</a:t>
            </a:r>
          </a:p>
          <a:p>
            <a:pPr marL="680085" indent="-340042" lvl="1">
              <a:lnSpc>
                <a:spcPts val="4599"/>
              </a:lnSpc>
              <a:buFont typeface="Arial"/>
              <a:buChar char="•"/>
            </a:pPr>
            <a:r>
              <a:rPr lang="en-US" sz="3150">
                <a:solidFill>
                  <a:srgbClr val="000000"/>
                </a:solidFill>
                <a:latin typeface="Telegraf"/>
              </a:rPr>
              <a:t>Poor Healthcare</a:t>
            </a:r>
          </a:p>
          <a:p>
            <a:pPr marL="680085" indent="-340042" lvl="1">
              <a:lnSpc>
                <a:spcPts val="4599"/>
              </a:lnSpc>
              <a:buFont typeface="Arial"/>
              <a:buChar char="•"/>
            </a:pPr>
            <a:r>
              <a:rPr lang="en-US" sz="3150">
                <a:solidFill>
                  <a:srgbClr val="000000"/>
                </a:solidFill>
                <a:latin typeface="Telegraf"/>
              </a:rPr>
              <a:t>Poor job training opportunities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DAFEXMeHn8k</dc:identifier>
  <dcterms:modified xsi:type="dcterms:W3CDTF">2011-08-01T06:04:30Z</dcterms:modified>
  <cp:revision>1</cp:revision>
  <dc:title>4.9 Barriers to Economic Growth and/or Development</dc:title>
</cp:coreProperties>
</file>